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Lst>
  <p:sldSz cy="6858000" cx="12192000"/>
  <p:notesSz cx="6858000" cy="9144000"/>
  <p:embeddedFontLst>
    <p:embeddedFont>
      <p:font typeface="Helvetica Neue"/>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0" roundtripDataSignature="AMtx7mjevorY95pvi9wv76cBoHJRnlks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0" Type="http://customschemas.google.com/relationships/presentationmetadata" Target="meta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HelveticaNeue-regular.fntdata"/><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HelveticaNeue-italic.fntdata"/><Relationship Id="rId23" Type="http://schemas.openxmlformats.org/officeDocument/2006/relationships/slide" Target="slides/slide19.xml"/><Relationship Id="rId67" Type="http://schemas.openxmlformats.org/officeDocument/2006/relationships/font" Target="fonts/HelveticaNeue-bold.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HelveticaNeue-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sd.sn/ressources/ses/chapitres/16-Commerce-exterieur_2008.pdf"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fr-FR" u="sng" cap="none">
                <a:solidFill>
                  <a:srgbClr val="802D88"/>
                </a:solidFill>
                <a:latin typeface="Helvetica Neue"/>
                <a:ea typeface="Helvetica Neue"/>
                <a:cs typeface="Helvetica Neue"/>
                <a:sym typeface="Helvetica Neue"/>
              </a:rPr>
              <a:t>FONCTIONNALITÉS PRINCIPALES DE MICROSOFT POWER BI</a:t>
            </a:r>
            <a:endParaRPr/>
          </a:p>
          <a:p>
            <a:pPr indent="-76200" lvl="0" marL="0" rtl="0" algn="l">
              <a:spcBef>
                <a:spcPts val="0"/>
              </a:spcBef>
              <a:spcAft>
                <a:spcPts val="0"/>
              </a:spcAft>
              <a:buClr>
                <a:srgbClr val="333333"/>
              </a:buClr>
              <a:buSzPts val="1200"/>
              <a:buFont typeface="Arial"/>
              <a:buChar char="•"/>
            </a:pPr>
            <a:r>
              <a:rPr b="0" i="0" lang="fr-FR">
                <a:solidFill>
                  <a:srgbClr val="333333"/>
                </a:solidFill>
                <a:latin typeface="Helvetica Neue"/>
                <a:ea typeface="Helvetica Neue"/>
                <a:cs typeface="Helvetica Neue"/>
                <a:sym typeface="Helvetica Neue"/>
              </a:rPr>
              <a:t>La mise en place d’un outil de pilotage d’entreprise permettant aux décideurs de prendre les meilleures décision.</a:t>
            </a:r>
            <a:endParaRPr/>
          </a:p>
          <a:p>
            <a:pPr indent="-76200" lvl="0" marL="0" marR="0" rtl="0" algn="l">
              <a:lnSpc>
                <a:spcPct val="100000"/>
              </a:lnSpc>
              <a:spcBef>
                <a:spcPts val="0"/>
              </a:spcBef>
              <a:spcAft>
                <a:spcPts val="0"/>
              </a:spcAft>
              <a:buClr>
                <a:srgbClr val="333333"/>
              </a:buClr>
              <a:buSzPts val="1200"/>
              <a:buFont typeface="Arial"/>
              <a:buChar char="•"/>
            </a:pPr>
            <a:r>
              <a:rPr b="0" i="0" lang="fr-FR">
                <a:solidFill>
                  <a:srgbClr val="333333"/>
                </a:solidFill>
                <a:latin typeface="Helvetica Neue"/>
                <a:ea typeface="Helvetica Neue"/>
                <a:cs typeface="Helvetica Neue"/>
                <a:sym typeface="Helvetica Neue"/>
              </a:rPr>
              <a:t>La publication, centralisation et facilité d’accès des rapports sur le portail Power BI Service</a:t>
            </a:r>
            <a:endParaRPr/>
          </a:p>
          <a:p>
            <a:pPr indent="-76200" lvl="0" marL="0" marR="0" rtl="0" algn="l">
              <a:lnSpc>
                <a:spcPct val="100000"/>
              </a:lnSpc>
              <a:spcBef>
                <a:spcPts val="0"/>
              </a:spcBef>
              <a:spcAft>
                <a:spcPts val="0"/>
              </a:spcAft>
              <a:buClr>
                <a:srgbClr val="333333"/>
              </a:buClr>
              <a:buSzPts val="1200"/>
              <a:buFont typeface="Arial"/>
              <a:buChar char="•"/>
            </a:pPr>
            <a:r>
              <a:rPr b="0" i="0" lang="fr-FR">
                <a:solidFill>
                  <a:srgbClr val="333333"/>
                </a:solidFill>
                <a:latin typeface="Helvetica Neue"/>
                <a:ea typeface="Helvetica Neue"/>
                <a:cs typeface="Helvetica Neue"/>
                <a:sym typeface="Helvetica Neue"/>
              </a:rPr>
              <a:t>La création de rapports interactifs et très visuels en libre-service (Il existe de nombreuses visualisations natives ou personnalisées à télécharger).</a:t>
            </a:r>
            <a:endParaRPr/>
          </a:p>
          <a:p>
            <a:pPr indent="0" lvl="0" marL="0" rtl="0" algn="l">
              <a:spcBef>
                <a:spcPts val="0"/>
              </a:spcBef>
              <a:spcAft>
                <a:spcPts val="0"/>
              </a:spcAft>
              <a:buClr>
                <a:schemeClr val="dk1"/>
              </a:buClr>
              <a:buSzPts val="1200"/>
              <a:buFont typeface="Arial"/>
              <a:buNone/>
            </a:pPr>
            <a:r>
              <a:t/>
            </a:r>
            <a:endParaRPr b="0" i="0">
              <a:solidFill>
                <a:srgbClr val="333333"/>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200"/>
              <a:buFont typeface="Arial"/>
              <a:buNone/>
            </a:pPr>
            <a:r>
              <a:t/>
            </a:r>
            <a:endParaRPr b="0" i="0">
              <a:solidFill>
                <a:srgbClr val="333333"/>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200"/>
              <a:buFont typeface="Arial"/>
              <a:buNone/>
            </a:pPr>
            <a:r>
              <a:t/>
            </a:r>
            <a:endParaRPr b="0" i="0">
              <a:solidFill>
                <a:srgbClr val="333333"/>
              </a:solidFill>
              <a:latin typeface="Helvetica Neue"/>
              <a:ea typeface="Helvetica Neue"/>
              <a:cs typeface="Helvetica Neue"/>
              <a:sym typeface="Helvetica Neue"/>
            </a:endParaRPr>
          </a:p>
          <a:p>
            <a:pPr indent="-76200" lvl="0" marL="0" rtl="0" algn="l">
              <a:spcBef>
                <a:spcPts val="0"/>
              </a:spcBef>
              <a:spcAft>
                <a:spcPts val="0"/>
              </a:spcAft>
              <a:buClr>
                <a:srgbClr val="333333"/>
              </a:buClr>
              <a:buSzPts val="1200"/>
              <a:buFont typeface="Arial"/>
              <a:buChar char="•"/>
            </a:pPr>
            <a:r>
              <a:rPr b="0" i="0" lang="fr-FR">
                <a:solidFill>
                  <a:srgbClr val="333333"/>
                </a:solidFill>
                <a:latin typeface="Helvetica Neue"/>
                <a:ea typeface="Helvetica Neue"/>
                <a:cs typeface="Helvetica Neue"/>
                <a:sym typeface="Helvetica Neue"/>
              </a:rPr>
              <a:t>L'automatisation de vos indicateurs de performance grâce à un outil décisionnel complet et intuitif</a:t>
            </a:r>
            <a:endParaRPr/>
          </a:p>
          <a:p>
            <a:pPr indent="-76200" lvl="0" marL="0" rtl="0" algn="l">
              <a:spcBef>
                <a:spcPts val="0"/>
              </a:spcBef>
              <a:spcAft>
                <a:spcPts val="0"/>
              </a:spcAft>
              <a:buClr>
                <a:srgbClr val="333333"/>
              </a:buClr>
              <a:buSzPts val="1200"/>
              <a:buFont typeface="Arial"/>
              <a:buChar char="•"/>
            </a:pPr>
            <a:r>
              <a:rPr b="0" i="0" lang="fr-FR">
                <a:solidFill>
                  <a:srgbClr val="333333"/>
                </a:solidFill>
                <a:latin typeface="Helvetica Neue"/>
                <a:ea typeface="Helvetica Neue"/>
                <a:cs typeface="Helvetica Neue"/>
                <a:sym typeface="Helvetica Neue"/>
              </a:rPr>
              <a:t>La création de rapports à partir de différentes sources de données (Data Warehouse, Olap, …) par un utilisateur métier en toute autonomie</a:t>
            </a:r>
            <a:endParaRPr/>
          </a:p>
          <a:p>
            <a:pPr indent="-76200" lvl="0" marL="0" rtl="0" algn="l">
              <a:spcBef>
                <a:spcPts val="0"/>
              </a:spcBef>
              <a:spcAft>
                <a:spcPts val="0"/>
              </a:spcAft>
              <a:buClr>
                <a:srgbClr val="333333"/>
              </a:buClr>
              <a:buSzPts val="1200"/>
              <a:buFont typeface="Arial"/>
              <a:buChar char="•"/>
            </a:pPr>
            <a:r>
              <a:rPr b="0" i="0" lang="fr-FR">
                <a:solidFill>
                  <a:srgbClr val="333333"/>
                </a:solidFill>
                <a:latin typeface="Helvetica Neue"/>
                <a:ea typeface="Helvetica Neue"/>
                <a:cs typeface="Helvetica Neue"/>
                <a:sym typeface="Helvetica Neue"/>
              </a:rPr>
              <a:t>L’analyse de données avancée grâce aux fonctions intégrées de Machine Learning</a:t>
            </a:r>
            <a:endParaRPr/>
          </a:p>
          <a:p>
            <a:pPr indent="-76200" lvl="0" marL="0" rtl="0" algn="l">
              <a:spcBef>
                <a:spcPts val="0"/>
              </a:spcBef>
              <a:spcAft>
                <a:spcPts val="0"/>
              </a:spcAft>
              <a:buClr>
                <a:srgbClr val="333333"/>
              </a:buClr>
              <a:buSzPts val="1200"/>
              <a:buFont typeface="Arial"/>
              <a:buChar char="•"/>
            </a:pPr>
            <a:r>
              <a:rPr b="0" i="0" lang="fr-FR">
                <a:solidFill>
                  <a:srgbClr val="333333"/>
                </a:solidFill>
                <a:latin typeface="Helvetica Neue"/>
                <a:ea typeface="Helvetica Neue"/>
                <a:cs typeface="Helvetica Neue"/>
                <a:sym typeface="Helvetica Neue"/>
              </a:rPr>
              <a:t>L’analyse de données Big Data</a:t>
            </a:r>
            <a:endParaRPr/>
          </a:p>
          <a:p>
            <a:pPr indent="-76200" lvl="0" marL="0" rtl="0" algn="l">
              <a:spcBef>
                <a:spcPts val="0"/>
              </a:spcBef>
              <a:spcAft>
                <a:spcPts val="0"/>
              </a:spcAft>
              <a:buClr>
                <a:srgbClr val="333333"/>
              </a:buClr>
              <a:buSzPts val="1200"/>
              <a:buFont typeface="Arial"/>
              <a:buChar char="•"/>
            </a:pPr>
            <a:r>
              <a:rPr b="0" i="0" lang="fr-FR">
                <a:solidFill>
                  <a:srgbClr val="333333"/>
                </a:solidFill>
                <a:latin typeface="Helvetica Neue"/>
                <a:ea typeface="Helvetica Neue"/>
                <a:cs typeface="Helvetica Neue"/>
                <a:sym typeface="Helvetica Neue"/>
              </a:rPr>
              <a:t>La possibilité de créer des modèles de données (jeux de données) partageables</a:t>
            </a:r>
            <a:endParaRPr/>
          </a:p>
          <a:p>
            <a:pPr indent="-76200" lvl="0" marL="0" rtl="0" algn="l">
              <a:spcBef>
                <a:spcPts val="0"/>
              </a:spcBef>
              <a:spcAft>
                <a:spcPts val="0"/>
              </a:spcAft>
              <a:buClr>
                <a:srgbClr val="333333"/>
              </a:buClr>
              <a:buSzPts val="1200"/>
              <a:buFont typeface="Arial"/>
              <a:buChar char="•"/>
            </a:pPr>
            <a:r>
              <a:rPr b="0" i="0" lang="fr-FR">
                <a:solidFill>
                  <a:srgbClr val="333333"/>
                </a:solidFill>
                <a:latin typeface="Helvetica Neue"/>
                <a:ea typeface="Helvetica Neue"/>
                <a:cs typeface="Helvetica Neue"/>
                <a:sym typeface="Helvetica Neue"/>
              </a:rPr>
              <a:t>La visualisation de vos rapports sur mobile, tablette ou poste de travail</a:t>
            </a:r>
            <a:endParaRPr/>
          </a:p>
          <a:p>
            <a:pPr indent="0" lvl="0" marL="0" rtl="0" algn="l">
              <a:spcBef>
                <a:spcPts val="0"/>
              </a:spcBef>
              <a:spcAft>
                <a:spcPts val="0"/>
              </a:spcAft>
              <a:buNone/>
            </a:pPr>
            <a:r>
              <a:t/>
            </a:r>
            <a:endParaRPr/>
          </a:p>
        </p:txBody>
      </p:sp>
      <p:sp>
        <p:nvSpPr>
          <p:cNvPr id="217" name="Google Shape;21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fr-FR" sz="1800" u="none" strike="noStrike">
                <a:solidFill>
                  <a:srgbClr val="303030"/>
                </a:solidFill>
                <a:latin typeface="Times New Roman"/>
                <a:ea typeface="Times New Roman"/>
                <a:cs typeface="Times New Roman"/>
                <a:sym typeface="Times New Roman"/>
              </a:rPr>
              <a:t>RapidMiner est une plateforme de machine learning intégrée. Open source et très orientée no code, elle va de la création des modèles et applications d'IA jusqu'à leur déploiement.</a:t>
            </a:r>
            <a:endParaRPr/>
          </a:p>
          <a:p>
            <a:pPr indent="0" lvl="0" marL="0" rtl="0" algn="l">
              <a:spcBef>
                <a:spcPts val="0"/>
              </a:spcBef>
              <a:spcAft>
                <a:spcPts val="0"/>
              </a:spcAft>
              <a:buNone/>
            </a:pPr>
            <a:r>
              <a:t/>
            </a:r>
            <a:endParaRPr b="0" i="0" sz="1800" u="none" strike="noStrike">
              <a:solidFill>
                <a:srgbClr val="303030"/>
              </a:solidFill>
              <a:latin typeface="Times New Roman"/>
              <a:ea typeface="Times New Roman"/>
              <a:cs typeface="Times New Roman"/>
              <a:sym typeface="Times New Roman"/>
            </a:endParaRPr>
          </a:p>
          <a:p>
            <a:pPr indent="0" lvl="0" marL="0" rtl="0" algn="just">
              <a:spcBef>
                <a:spcPts val="1200"/>
              </a:spcBef>
              <a:spcAft>
                <a:spcPts val="0"/>
              </a:spcAft>
              <a:buNone/>
            </a:pPr>
            <a:r>
              <a:rPr b="0" i="0" lang="fr-FR" sz="1800" u="none" strike="noStrike">
                <a:solidFill>
                  <a:srgbClr val="000000"/>
                </a:solidFill>
                <a:latin typeface="Times New Roman"/>
                <a:ea typeface="Times New Roman"/>
                <a:cs typeface="Times New Roman"/>
                <a:sym typeface="Times New Roman"/>
              </a:rPr>
              <a:t>Les principales forces de RapidMiner selon ses éditeurs sont :</a:t>
            </a:r>
            <a:endParaRPr b="0"/>
          </a:p>
          <a:p>
            <a:pPr indent="-114300" lvl="0" marL="0" rtl="0" algn="just">
              <a:spcBef>
                <a:spcPts val="1200"/>
              </a:spcBef>
              <a:spcAft>
                <a:spcPts val="0"/>
              </a:spcAft>
              <a:buClr>
                <a:srgbClr val="000000"/>
              </a:buClr>
              <a:buSzPts val="1800"/>
              <a:buFont typeface="Arial"/>
              <a:buChar char="•"/>
            </a:pPr>
            <a:r>
              <a:rPr b="0" i="0" lang="fr-FR" sz="1800" u="none" strike="noStrike">
                <a:solidFill>
                  <a:srgbClr val="000000"/>
                </a:solidFill>
                <a:latin typeface="Times New Roman"/>
                <a:ea typeface="Times New Roman"/>
                <a:cs typeface="Times New Roman"/>
                <a:sym typeface="Times New Roman"/>
              </a:rPr>
              <a:t>Sa disponibilité sur les principaux systèmes d'exploitation et plateformes;</a:t>
            </a:r>
            <a:endParaRPr/>
          </a:p>
          <a:p>
            <a:pPr indent="-114300" lvl="0" marL="0" rtl="0" algn="just">
              <a:spcBef>
                <a:spcPts val="0"/>
              </a:spcBef>
              <a:spcAft>
                <a:spcPts val="0"/>
              </a:spcAft>
              <a:buClr>
                <a:srgbClr val="000000"/>
              </a:buClr>
              <a:buSzPts val="1800"/>
              <a:buFont typeface="Arial"/>
              <a:buChar char="•"/>
            </a:pPr>
            <a:r>
              <a:rPr b="0" i="0" lang="fr-FR" sz="1800" u="none" strike="noStrike">
                <a:solidFill>
                  <a:srgbClr val="000000"/>
                </a:solidFill>
                <a:latin typeface="Times New Roman"/>
                <a:ea typeface="Times New Roman"/>
                <a:cs typeface="Times New Roman"/>
                <a:sym typeface="Times New Roman"/>
              </a:rPr>
              <a:t>Sa principale fonction qui est le "design" de processus d'analyses que nous aurons d’ailleurs l’occasion de découvrir plutard ;</a:t>
            </a:r>
            <a:endParaRPr/>
          </a:p>
          <a:p>
            <a:pPr indent="-114300" lvl="0" marL="0" rtl="0" algn="just">
              <a:spcBef>
                <a:spcPts val="0"/>
              </a:spcBef>
              <a:spcAft>
                <a:spcPts val="0"/>
              </a:spcAft>
              <a:buClr>
                <a:srgbClr val="000000"/>
              </a:buClr>
              <a:buSzPts val="1800"/>
              <a:buFont typeface="Arial"/>
              <a:buChar char="•"/>
            </a:pPr>
            <a:r>
              <a:rPr b="0" i="0" lang="fr-FR" sz="1800" u="none" strike="noStrike">
                <a:solidFill>
                  <a:srgbClr val="000000"/>
                </a:solidFill>
                <a:latin typeface="Times New Roman"/>
                <a:ea typeface="Times New Roman"/>
                <a:cs typeface="Times New Roman"/>
                <a:sym typeface="Times New Roman"/>
              </a:rPr>
              <a:t>Des Analyses prédictives;</a:t>
            </a:r>
            <a:endParaRPr/>
          </a:p>
          <a:p>
            <a:pPr indent="-114300" lvl="0" marL="0" rtl="0" algn="just">
              <a:spcBef>
                <a:spcPts val="0"/>
              </a:spcBef>
              <a:spcAft>
                <a:spcPts val="0"/>
              </a:spcAft>
              <a:buClr>
                <a:srgbClr val="000000"/>
              </a:buClr>
              <a:buSzPts val="1800"/>
              <a:buFont typeface="Arial"/>
              <a:buChar char="•"/>
            </a:pPr>
            <a:r>
              <a:rPr b="0" i="0" lang="fr-FR" sz="1800" u="none" strike="noStrike">
                <a:solidFill>
                  <a:srgbClr val="000000"/>
                </a:solidFill>
                <a:latin typeface="Times New Roman"/>
                <a:ea typeface="Times New Roman"/>
                <a:cs typeface="Times New Roman"/>
                <a:sym typeface="Times New Roman"/>
              </a:rPr>
              <a:t>Le Chargement de données;</a:t>
            </a:r>
            <a:endParaRPr/>
          </a:p>
          <a:p>
            <a:pPr indent="-114300" lvl="0" marL="0" rtl="0" algn="just">
              <a:spcBef>
                <a:spcPts val="0"/>
              </a:spcBef>
              <a:spcAft>
                <a:spcPts val="0"/>
              </a:spcAft>
              <a:buClr>
                <a:srgbClr val="000000"/>
              </a:buClr>
              <a:buSzPts val="1800"/>
              <a:buFont typeface="Arial"/>
              <a:buChar char="•"/>
            </a:pPr>
            <a:r>
              <a:rPr b="0" i="0" lang="fr-FR" sz="1800" u="none" strike="noStrike">
                <a:solidFill>
                  <a:srgbClr val="000000"/>
                </a:solidFill>
                <a:latin typeface="Times New Roman"/>
                <a:ea typeface="Times New Roman"/>
                <a:cs typeface="Times New Roman"/>
                <a:sym typeface="Times New Roman"/>
              </a:rPr>
              <a:t>La Transformation de données;</a:t>
            </a:r>
            <a:endParaRPr/>
          </a:p>
          <a:p>
            <a:pPr indent="-114300" lvl="0" marL="0" rtl="0" algn="just">
              <a:spcBef>
                <a:spcPts val="0"/>
              </a:spcBef>
              <a:spcAft>
                <a:spcPts val="0"/>
              </a:spcAft>
              <a:buClr>
                <a:srgbClr val="000000"/>
              </a:buClr>
              <a:buSzPts val="1800"/>
              <a:buFont typeface="Arial"/>
              <a:buChar char="•"/>
            </a:pPr>
            <a:r>
              <a:rPr b="0" i="0" lang="fr-FR" sz="1800" u="none" strike="noStrike">
                <a:solidFill>
                  <a:srgbClr val="000000"/>
                </a:solidFill>
                <a:latin typeface="Times New Roman"/>
                <a:ea typeface="Times New Roman"/>
                <a:cs typeface="Times New Roman"/>
                <a:sym typeface="Times New Roman"/>
              </a:rPr>
              <a:t> La modélisation de données;</a:t>
            </a:r>
            <a:endParaRPr/>
          </a:p>
          <a:p>
            <a:pPr indent="-114300" lvl="0" marL="0" rtl="0" algn="just">
              <a:spcBef>
                <a:spcPts val="0"/>
              </a:spcBef>
              <a:spcAft>
                <a:spcPts val="0"/>
              </a:spcAft>
              <a:buClr>
                <a:srgbClr val="000000"/>
              </a:buClr>
              <a:buSzPts val="1800"/>
              <a:buFont typeface="Arial"/>
              <a:buChar char="•"/>
            </a:pPr>
            <a:r>
              <a:rPr b="0" i="0" lang="fr-FR" sz="1800" u="none" strike="noStrike">
                <a:solidFill>
                  <a:srgbClr val="000000"/>
                </a:solidFill>
                <a:latin typeface="Times New Roman"/>
                <a:ea typeface="Times New Roman"/>
                <a:cs typeface="Times New Roman"/>
                <a:sym typeface="Times New Roman"/>
              </a:rPr>
              <a:t>La visualisation de données;</a:t>
            </a:r>
            <a:endParaRPr/>
          </a:p>
          <a:p>
            <a:pPr indent="-114300" lvl="0" marL="0" rtl="0" algn="just">
              <a:spcBef>
                <a:spcPts val="0"/>
              </a:spcBef>
              <a:spcAft>
                <a:spcPts val="0"/>
              </a:spcAft>
              <a:buClr>
                <a:srgbClr val="000000"/>
              </a:buClr>
              <a:buSzPts val="1800"/>
              <a:buFont typeface="Arial"/>
              <a:buChar char="•"/>
            </a:pPr>
            <a:r>
              <a:rPr b="0" i="0" lang="fr-FR" sz="1800" u="none" strike="noStrike">
                <a:solidFill>
                  <a:srgbClr val="000000"/>
                </a:solidFill>
                <a:latin typeface="Times New Roman"/>
                <a:ea typeface="Times New Roman"/>
                <a:cs typeface="Times New Roman"/>
                <a:sym typeface="Times New Roman"/>
              </a:rPr>
              <a:t>RapidMiner permet de travailler avec différents types et tailles de sources de données.</a:t>
            </a:r>
            <a:endParaRPr/>
          </a:p>
          <a:p>
            <a:pPr indent="0" lvl="0" marL="0" rtl="0" algn="l">
              <a:spcBef>
                <a:spcPts val="1200"/>
              </a:spcBef>
              <a:spcAft>
                <a:spcPts val="0"/>
              </a:spcAft>
              <a:buNone/>
            </a:pPr>
            <a:r>
              <a:t/>
            </a:r>
            <a:endParaRPr/>
          </a:p>
        </p:txBody>
      </p:sp>
      <p:sp>
        <p:nvSpPr>
          <p:cNvPr id="229" name="Google Shape;22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Rapid Miner est un excellent outil au regard de toutes les possibilités qu’il offre aux data scientist et aux data analyst. Cependant, il est d’une importance pour nous de montrer les problèmes auxquels nous avons été confrontés durant la phase de réalisation de ce projet notamment dans la partie visualisation.</a:t>
            </a:r>
            <a:endParaRPr b="0"/>
          </a:p>
          <a:p>
            <a:pPr indent="0" lvl="0" marL="0" rtl="0" algn="just">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En effet:</a:t>
            </a:r>
            <a:endParaRPr b="0"/>
          </a:p>
          <a:p>
            <a:pPr indent="0" lvl="0" marL="0" marR="0" rtl="0" algn="l">
              <a:lnSpc>
                <a:spcPct val="100000"/>
              </a:lnSpc>
              <a:spcBef>
                <a:spcPts val="0"/>
              </a:spcBef>
              <a:spcAft>
                <a:spcPts val="0"/>
              </a:spcAft>
              <a:buClr>
                <a:schemeClr val="dk1"/>
              </a:buClr>
              <a:buSzPts val="1200"/>
              <a:buFont typeface="Calibri"/>
              <a:buNone/>
            </a:pPr>
            <a:br>
              <a:rPr lang="fr-FR"/>
            </a:br>
            <a:r>
              <a:rPr lang="fr-FR"/>
              <a:t>Nous avons remarquer </a:t>
            </a:r>
            <a:r>
              <a:rPr b="0" i="0" lang="fr-FR" sz="1800" u="none" strike="noStrike">
                <a:solidFill>
                  <a:srgbClr val="000000"/>
                </a:solidFill>
                <a:latin typeface="Times New Roman"/>
                <a:ea typeface="Times New Roman"/>
                <a:cs typeface="Times New Roman"/>
                <a:sym typeface="Times New Roman"/>
              </a:rPr>
              <a:t>L’impossibilité d’afficher certaines représentations graphiques. A titre illustratif, nous avons le packed bubble qui ne supporte pas plus de 2000 lignes de données comme on peut le constater ci-dessous en image; </a:t>
            </a:r>
            <a:endParaRPr/>
          </a:p>
          <a:p>
            <a:pPr indent="0" lvl="0" marL="0" rtl="0" algn="l">
              <a:spcBef>
                <a:spcPts val="0"/>
              </a:spcBef>
              <a:spcAft>
                <a:spcPts val="0"/>
              </a:spcAft>
              <a:buNone/>
            </a:pPr>
            <a:r>
              <a:t/>
            </a:r>
            <a:endParaRPr/>
          </a:p>
        </p:txBody>
      </p:sp>
      <p:sp>
        <p:nvSpPr>
          <p:cNvPr id="249" name="Google Shape;24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marR="0" rtl="0" algn="l">
              <a:lnSpc>
                <a:spcPct val="100000"/>
              </a:lnSpc>
              <a:spcBef>
                <a:spcPts val="0"/>
              </a:spcBef>
              <a:spcAft>
                <a:spcPts val="0"/>
              </a:spcAft>
              <a:buClr>
                <a:srgbClr val="000000"/>
              </a:buClr>
              <a:buSzPts val="1200"/>
              <a:buFont typeface="Times New Roman"/>
              <a:buNone/>
            </a:pPr>
            <a:r>
              <a:rPr b="0" i="0" lang="fr-FR" sz="1200" u="none" strike="noStrike">
                <a:solidFill>
                  <a:srgbClr val="000000"/>
                </a:solidFill>
                <a:latin typeface="Times New Roman"/>
                <a:ea typeface="Times New Roman"/>
                <a:cs typeface="Times New Roman"/>
                <a:sym typeface="Times New Roman"/>
              </a:rPr>
              <a:t>Il y’avait aussi la difficulté de construire plusieurs pages pour les plots comme c’est le cas avec les autres outils de visualisation (Tableau, Power BI); Il faut dire que tracer deux plots sur la partie visualisation de rapidminer rend la compréhension et la lisibilité des représentations graphiques difficiles.</a:t>
            </a:r>
            <a:endParaRPr/>
          </a:p>
          <a:p>
            <a:pPr indent="0" lvl="0" marL="0" rtl="0" algn="l">
              <a:spcBef>
                <a:spcPts val="0"/>
              </a:spcBef>
              <a:spcAft>
                <a:spcPts val="0"/>
              </a:spcAft>
              <a:buNone/>
            </a:pPr>
            <a:r>
              <a:t/>
            </a:r>
            <a:endParaRPr/>
          </a:p>
        </p:txBody>
      </p:sp>
      <p:sp>
        <p:nvSpPr>
          <p:cNvPr id="266" name="Google Shape;26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Nous passons à la partie visualisation des données</a:t>
            </a:r>
            <a:endParaRPr/>
          </a:p>
        </p:txBody>
      </p:sp>
      <p:sp>
        <p:nvSpPr>
          <p:cNvPr id="283" name="Google Shape;2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Dans un premier temps, nous allons définir les différents termes économiques.</a:t>
            </a:r>
            <a:endParaRPr/>
          </a:p>
          <a:p>
            <a:pPr indent="0" lvl="0" marL="0" rtl="0" algn="l">
              <a:spcBef>
                <a:spcPts val="0"/>
              </a:spcBef>
              <a:spcAft>
                <a:spcPts val="0"/>
              </a:spcAft>
              <a:buNone/>
            </a:pPr>
            <a:r>
              <a:t/>
            </a:r>
            <a:endParaRPr/>
          </a:p>
          <a:p>
            <a:pPr indent="0" lvl="0" marL="0" rtl="0" algn="just">
              <a:spcBef>
                <a:spcPts val="0"/>
              </a:spcBef>
              <a:spcAft>
                <a:spcPts val="0"/>
              </a:spcAft>
              <a:buNone/>
            </a:pPr>
            <a:r>
              <a:rPr b="1" i="1" lang="fr-FR" sz="1800" u="none" strike="noStrike">
                <a:solidFill>
                  <a:srgbClr val="000000"/>
                </a:solidFill>
                <a:latin typeface="Times New Roman"/>
                <a:ea typeface="Times New Roman"/>
                <a:cs typeface="Times New Roman"/>
                <a:sym typeface="Times New Roman"/>
              </a:rPr>
              <a:t>Real per Capita GDP Growth Rate : </a:t>
            </a:r>
            <a:r>
              <a:rPr b="0" i="0" lang="fr-FR" sz="1800" u="none" strike="noStrike">
                <a:solidFill>
                  <a:srgbClr val="000000"/>
                </a:solidFill>
                <a:latin typeface="Times New Roman"/>
                <a:ea typeface="Times New Roman"/>
                <a:cs typeface="Times New Roman"/>
                <a:sym typeface="Times New Roman"/>
              </a:rPr>
              <a:t>Il s’agit du Taux de croissance du PIB réel par habitant (% annuel). Le PIB réel par habitant est une mesure de la production économique totale d’un pays divisé par le nombre de personnes et ajusté en fonction de l’inflation. Il est utilisé pour comparer le niveau de vie entre les pays et dans le temps.</a:t>
            </a:r>
            <a:endParaRPr b="0"/>
          </a:p>
          <a:p>
            <a:pPr indent="0" lvl="0" marL="0" rtl="0" algn="l">
              <a:spcBef>
                <a:spcPts val="800"/>
              </a:spcBef>
              <a:spcAft>
                <a:spcPts val="0"/>
              </a:spcAft>
              <a:buNone/>
            </a:pPr>
            <a:br>
              <a:rPr lang="fr-FR"/>
            </a:br>
            <a:r>
              <a:rPr b="1" i="1" lang="fr-FR" sz="1800" u="none" strike="noStrike">
                <a:solidFill>
                  <a:srgbClr val="000000"/>
                </a:solidFill>
                <a:latin typeface="Times New Roman"/>
                <a:ea typeface="Times New Roman"/>
                <a:cs typeface="Times New Roman"/>
                <a:sym typeface="Times New Roman"/>
              </a:rPr>
              <a:t>Real GDP growth (annual %) </a:t>
            </a:r>
            <a:r>
              <a:rPr b="0" i="0" lang="fr-FR" sz="1800" u="none" strike="noStrike">
                <a:solidFill>
                  <a:srgbClr val="000000"/>
                </a:solidFill>
                <a:latin typeface="Times New Roman"/>
                <a:ea typeface="Times New Roman"/>
                <a:cs typeface="Times New Roman"/>
                <a:sym typeface="Times New Roman"/>
              </a:rPr>
              <a:t>: C’est la croissance du PIB réel (% annuel)</a:t>
            </a:r>
            <a:endParaRPr/>
          </a:p>
          <a:p>
            <a:pPr indent="0" lvl="0" marL="0" rtl="0" algn="l">
              <a:spcBef>
                <a:spcPts val="0"/>
              </a:spcBef>
              <a:spcAft>
                <a:spcPts val="0"/>
              </a:spcAft>
              <a:buNone/>
            </a:pPr>
            <a:r>
              <a:t/>
            </a:r>
            <a:endParaRPr b="0" i="0" sz="1800" u="none" strike="noStrike">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0" i="0" sz="1800" u="none" strike="noStrike">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0" i="0" sz="1800" u="none" strike="noStrike">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0" i="0" sz="1800" u="none" strike="noStrike">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0" i="0" sz="1800" u="none" strike="noStrike">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0" i="0" sz="1800" u="none" strike="noStrike">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0" i="0" sz="1800" u="none" strike="noStrike">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0" i="0" sz="1800" u="none" strike="noStrike">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02" name="Google Shape;30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1" i="1" lang="fr-FR" sz="1800" u="none" strike="noStrike">
                <a:solidFill>
                  <a:srgbClr val="000000"/>
                </a:solidFill>
                <a:latin typeface="Times New Roman"/>
                <a:ea typeface="Times New Roman"/>
                <a:cs typeface="Times New Roman"/>
                <a:sym typeface="Times New Roman"/>
              </a:rPr>
              <a:t>Gross domestic product (constant prices US$) </a:t>
            </a:r>
            <a:r>
              <a:rPr b="0" i="0" lang="fr-FR" sz="1800" u="none" strike="noStrike">
                <a:solidFill>
                  <a:srgbClr val="000000"/>
                </a:solidFill>
                <a:latin typeface="Times New Roman"/>
                <a:ea typeface="Times New Roman"/>
                <a:cs typeface="Times New Roman"/>
                <a:sym typeface="Times New Roman"/>
              </a:rPr>
              <a:t>: C’est une mesure corrigée de l’inflation qui reflète la valeur de tous les biens et services produits par une économie au cours d’une année donnée. En termes simples, le PIB réel mesure la production économique totale d’un pays et est ajusté en fonction des variations de prix.</a:t>
            </a:r>
            <a:endParaRPr b="0"/>
          </a:p>
          <a:p>
            <a:pPr indent="0" lvl="0" marL="0" rtl="0" algn="l">
              <a:spcBef>
                <a:spcPts val="800"/>
              </a:spcBef>
              <a:spcAft>
                <a:spcPts val="0"/>
              </a:spcAft>
              <a:buNone/>
            </a:pPr>
            <a:br>
              <a:rPr lang="fr-FR"/>
            </a:br>
            <a:r>
              <a:rPr b="1" i="1" lang="fr-FR" sz="1800" u="none" strike="noStrike">
                <a:solidFill>
                  <a:srgbClr val="000000"/>
                </a:solidFill>
                <a:latin typeface="Times New Roman"/>
                <a:ea typeface="Times New Roman"/>
                <a:cs typeface="Times New Roman"/>
                <a:sym typeface="Times New Roman"/>
              </a:rPr>
              <a:t>Gross domestic product current prices (current US$)</a:t>
            </a:r>
            <a:r>
              <a:rPr b="0" i="0" lang="fr-FR" sz="1800" u="none" strike="noStrike">
                <a:solidFill>
                  <a:srgbClr val="000000"/>
                </a:solidFill>
                <a:latin typeface="Times New Roman"/>
                <a:ea typeface="Times New Roman"/>
                <a:cs typeface="Times New Roman"/>
                <a:sym typeface="Times New Roman"/>
              </a:rPr>
              <a:t> : Il s’agit du PIB nominal. La principale différence entre le PIB nominal et le PIB réel est la prise en compte de l’inflation.</a:t>
            </a:r>
            <a:endParaRPr/>
          </a:p>
          <a:p>
            <a:pPr indent="0" lvl="0" marL="0" rtl="0" algn="l">
              <a:spcBef>
                <a:spcPts val="0"/>
              </a:spcBef>
              <a:spcAft>
                <a:spcPts val="0"/>
              </a:spcAft>
              <a:buNone/>
            </a:pPr>
            <a:r>
              <a:t/>
            </a:r>
            <a:endParaRPr b="0" i="0" sz="1800" u="none" strike="noStrike">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b="1" i="1" lang="fr-FR" sz="1800" u="none" strike="noStrike">
                <a:solidFill>
                  <a:srgbClr val="000000"/>
                </a:solidFill>
                <a:latin typeface="Times New Roman"/>
                <a:ea typeface="Times New Roman"/>
                <a:cs typeface="Times New Roman"/>
                <a:sym typeface="Times New Roman"/>
              </a:rPr>
              <a:t> Gross capital formation (current US$)</a:t>
            </a:r>
            <a:r>
              <a:rPr b="0" i="0" lang="fr-FR" sz="1800" u="none" strike="noStrike">
                <a:solidFill>
                  <a:srgbClr val="000000"/>
                </a:solidFill>
                <a:latin typeface="Times New Roman"/>
                <a:ea typeface="Times New Roman"/>
                <a:cs typeface="Times New Roman"/>
                <a:sym typeface="Times New Roman"/>
              </a:rPr>
              <a:t>: c’est la formation brute de capital fixe. Le capital fixe est l'ensemble des actifs corporels (bâtiments, terrains, machines, matériels de transports etc…) ou incorporels (logiciels, brevets) destinés à être utilisés dans le processus de production pendant au moins un an (ce sont des biens durables).</a:t>
            </a:r>
            <a:endParaRPr b="0"/>
          </a:p>
          <a:p>
            <a:pPr indent="0" lvl="0" marL="0" rtl="0" algn="l">
              <a:spcBef>
                <a:spcPts val="800"/>
              </a:spcBef>
              <a:spcAft>
                <a:spcPts val="0"/>
              </a:spcAft>
              <a:buNone/>
            </a:pPr>
            <a:br>
              <a:rPr lang="fr-FR"/>
            </a:br>
            <a:r>
              <a:rPr b="1" i="1" lang="fr-FR" sz="1800" u="none" strike="noStrike">
                <a:solidFill>
                  <a:srgbClr val="000000"/>
                </a:solidFill>
                <a:latin typeface="Times New Roman"/>
                <a:ea typeface="Times New Roman"/>
                <a:cs typeface="Times New Roman"/>
                <a:sym typeface="Times New Roman"/>
              </a:rPr>
              <a:t>Gross capital formation Private sector (current US$) :</a:t>
            </a:r>
            <a:r>
              <a:rPr b="0" i="0" lang="fr-FR" sz="1800" u="none" strike="noStrike">
                <a:solidFill>
                  <a:srgbClr val="000000"/>
                </a:solidFill>
                <a:latin typeface="Times New Roman"/>
                <a:ea typeface="Times New Roman"/>
                <a:cs typeface="Times New Roman"/>
                <a:sym typeface="Times New Roman"/>
              </a:rPr>
              <a:t>Formation brute de capital fixe dans le secteur privé ou tout simplement L’investissement privé.</a:t>
            </a:r>
            <a:endParaRPr/>
          </a:p>
        </p:txBody>
      </p:sp>
      <p:sp>
        <p:nvSpPr>
          <p:cNvPr id="318" name="Google Shape;31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1" i="1" lang="fr-FR" sz="1800" u="none" strike="noStrike">
                <a:solidFill>
                  <a:srgbClr val="000000"/>
                </a:solidFill>
                <a:latin typeface="Times New Roman"/>
                <a:ea typeface="Times New Roman"/>
                <a:cs typeface="Times New Roman"/>
                <a:sym typeface="Times New Roman"/>
              </a:rPr>
              <a:t>Gross capital formation Public sector (current US$) :</a:t>
            </a:r>
            <a:r>
              <a:rPr b="0" i="0" lang="fr-FR" sz="1800" u="none" strike="noStrike">
                <a:solidFill>
                  <a:srgbClr val="000000"/>
                </a:solidFill>
                <a:latin typeface="Times New Roman"/>
                <a:ea typeface="Times New Roman"/>
                <a:cs typeface="Times New Roman"/>
                <a:sym typeface="Times New Roman"/>
              </a:rPr>
              <a:t>il s’agit de la Formation brute de capital fixe des entreprises et des administrations publiques</a:t>
            </a:r>
            <a:endParaRPr/>
          </a:p>
          <a:p>
            <a:pPr indent="0" lvl="0" marL="0" rtl="0" algn="just">
              <a:spcBef>
                <a:spcPts val="800"/>
              </a:spcBef>
              <a:spcAft>
                <a:spcPts val="0"/>
              </a:spcAft>
              <a:buNone/>
            </a:pPr>
            <a:r>
              <a:t/>
            </a:r>
            <a:endParaRPr b="0" i="0" sz="1800" u="none" strike="noStrike">
              <a:solidFill>
                <a:srgbClr val="000000"/>
              </a:solidFill>
              <a:latin typeface="Times New Roman"/>
              <a:ea typeface="Times New Roman"/>
              <a:cs typeface="Times New Roman"/>
              <a:sym typeface="Times New Roman"/>
            </a:endParaRPr>
          </a:p>
          <a:p>
            <a:pPr indent="0" lvl="0" marL="0" rtl="0" algn="just">
              <a:spcBef>
                <a:spcPts val="800"/>
              </a:spcBef>
              <a:spcAft>
                <a:spcPts val="0"/>
              </a:spcAft>
              <a:buNone/>
            </a:pPr>
            <a:r>
              <a:rPr b="1" i="1" lang="fr-FR" sz="1800" u="none" strike="noStrike">
                <a:solidFill>
                  <a:srgbClr val="000000"/>
                </a:solidFill>
                <a:latin typeface="Times New Roman"/>
                <a:ea typeface="Times New Roman"/>
                <a:cs typeface="Times New Roman"/>
                <a:sym typeface="Times New Roman"/>
              </a:rPr>
              <a:t>Exports of goods and services (current US$)</a:t>
            </a:r>
            <a:r>
              <a:rPr b="0" i="0" lang="fr-FR" sz="1800" u="none" strike="noStrike">
                <a:solidFill>
                  <a:srgbClr val="000000"/>
                </a:solidFill>
                <a:latin typeface="Times New Roman"/>
                <a:ea typeface="Times New Roman"/>
                <a:cs typeface="Times New Roman"/>
                <a:sym typeface="Times New Roman"/>
              </a:rPr>
              <a:t> :Les exportations sont des biens et des services qui sont produits dans un pays et vendus à des acheteurs dans un autre.</a:t>
            </a:r>
            <a:endParaRPr/>
          </a:p>
          <a:p>
            <a:pPr indent="0" lvl="0" marL="0" rtl="0" algn="just">
              <a:spcBef>
                <a:spcPts val="800"/>
              </a:spcBef>
              <a:spcAft>
                <a:spcPts val="0"/>
              </a:spcAft>
              <a:buNone/>
            </a:pPr>
            <a:r>
              <a:t/>
            </a:r>
            <a:endParaRPr b="0" i="0" sz="1800" u="none" strike="noStrike">
              <a:solidFill>
                <a:srgbClr val="000000"/>
              </a:solidFill>
              <a:latin typeface="Times New Roman"/>
              <a:ea typeface="Times New Roman"/>
              <a:cs typeface="Times New Roman"/>
              <a:sym typeface="Times New Roman"/>
            </a:endParaRPr>
          </a:p>
          <a:p>
            <a:pPr indent="0" lvl="0" marL="0" rtl="0" algn="just">
              <a:spcBef>
                <a:spcPts val="800"/>
              </a:spcBef>
              <a:spcAft>
                <a:spcPts val="0"/>
              </a:spcAft>
              <a:buNone/>
            </a:pPr>
            <a:r>
              <a:rPr b="1" i="1" lang="fr-FR" sz="1800" u="none" strike="noStrike">
                <a:solidFill>
                  <a:srgbClr val="000000"/>
                </a:solidFill>
                <a:latin typeface="Times New Roman"/>
                <a:ea typeface="Times New Roman"/>
                <a:cs typeface="Times New Roman"/>
                <a:sym typeface="Times New Roman"/>
              </a:rPr>
              <a:t>Imports of goods and services (current US$)</a:t>
            </a:r>
            <a:r>
              <a:rPr b="0" i="0" lang="fr-FR" sz="1800" u="none" strike="noStrike">
                <a:solidFill>
                  <a:srgbClr val="000000"/>
                </a:solidFill>
                <a:latin typeface="Times New Roman"/>
                <a:ea typeface="Times New Roman"/>
                <a:cs typeface="Times New Roman"/>
                <a:sym typeface="Times New Roman"/>
              </a:rPr>
              <a:t>: Une importation est un bien ou un service acheté dans un pays et qui a été produit dans un autre.</a:t>
            </a:r>
            <a:endParaRPr/>
          </a:p>
          <a:p>
            <a:pPr indent="0" lvl="0" marL="0" rtl="0" algn="just">
              <a:spcBef>
                <a:spcPts val="800"/>
              </a:spcBef>
              <a:spcAft>
                <a:spcPts val="0"/>
              </a:spcAft>
              <a:buNone/>
            </a:pPr>
            <a:r>
              <a:t/>
            </a:r>
            <a:endParaRPr b="0" i="0" sz="1800" u="none" strike="noStrike">
              <a:solidFill>
                <a:srgbClr val="000000"/>
              </a:solidFill>
              <a:latin typeface="Times New Roman"/>
              <a:ea typeface="Times New Roman"/>
              <a:cs typeface="Times New Roman"/>
              <a:sym typeface="Times New Roman"/>
            </a:endParaRPr>
          </a:p>
          <a:p>
            <a:pPr indent="0" lvl="0" marL="0" rtl="0" algn="just">
              <a:spcBef>
                <a:spcPts val="800"/>
              </a:spcBef>
              <a:spcAft>
                <a:spcPts val="0"/>
              </a:spcAft>
              <a:buNone/>
            </a:pPr>
            <a:r>
              <a:rPr b="1" i="1" lang="fr-FR" sz="1800" u="none" strike="noStrike">
                <a:solidFill>
                  <a:srgbClr val="000000"/>
                </a:solidFill>
                <a:latin typeface="Times New Roman"/>
                <a:ea typeface="Times New Roman"/>
                <a:cs typeface="Times New Roman"/>
                <a:sym typeface="Times New Roman"/>
              </a:rPr>
              <a:t>Household final consumption expéditeur </a:t>
            </a:r>
            <a:r>
              <a:rPr b="0" i="0" lang="fr-FR" sz="1800" u="none" strike="noStrike">
                <a:solidFill>
                  <a:srgbClr val="000000"/>
                </a:solidFill>
                <a:latin typeface="Times New Roman"/>
                <a:ea typeface="Times New Roman"/>
                <a:cs typeface="Times New Roman"/>
                <a:sym typeface="Times New Roman"/>
              </a:rPr>
              <a:t>:il décrit les dépenses de consommation des ménages. Il s'agit de l'argent que les ménages dépensent pour acheter des biens et des services pour leur consommation personnelle, c'est-à-dire pour leur usage quotidien. Cela comprend les dépenses pour les biens tels que l'alimentation, les vêtements, les logements, les moyens de transport, les soins de santé, l'éducation, les divertissements, etc. </a:t>
            </a:r>
            <a:endParaRPr b="0"/>
          </a:p>
          <a:p>
            <a:pPr indent="0" lvl="0" marL="0" rtl="0" algn="l">
              <a:spcBef>
                <a:spcPts val="800"/>
              </a:spcBef>
              <a:spcAft>
                <a:spcPts val="0"/>
              </a:spcAft>
              <a:buNone/>
            </a:pPr>
            <a:br>
              <a:rPr lang="fr-FR"/>
            </a:br>
            <a:endParaRPr/>
          </a:p>
        </p:txBody>
      </p:sp>
      <p:sp>
        <p:nvSpPr>
          <p:cNvPr id="331" name="Google Shape;33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1" lang="fr-FR" sz="1800" u="none" strike="noStrike">
                <a:solidFill>
                  <a:srgbClr val="000000"/>
                </a:solidFill>
                <a:latin typeface="Times New Roman"/>
                <a:ea typeface="Times New Roman"/>
                <a:cs typeface="Times New Roman"/>
                <a:sym typeface="Times New Roman"/>
              </a:rPr>
              <a:t>Inflation consumer prices (annual %): </a:t>
            </a:r>
            <a:r>
              <a:rPr b="0" i="0" lang="fr-FR" sz="1800" u="none" strike="noStrike">
                <a:solidFill>
                  <a:srgbClr val="000000"/>
                </a:solidFill>
                <a:latin typeface="Times New Roman"/>
                <a:ea typeface="Times New Roman"/>
                <a:cs typeface="Times New Roman"/>
                <a:sym typeface="Times New Roman"/>
              </a:rPr>
              <a:t>correspond à la hausse des prix des produits</a:t>
            </a:r>
            <a:endParaRPr/>
          </a:p>
          <a:p>
            <a:pPr indent="0" lvl="0" marL="0" rtl="0" algn="l">
              <a:spcBef>
                <a:spcPts val="0"/>
              </a:spcBef>
              <a:spcAft>
                <a:spcPts val="0"/>
              </a:spcAft>
              <a:buNone/>
            </a:pPr>
            <a:r>
              <a:t/>
            </a:r>
            <a:endParaRPr b="0" i="0" sz="1800" u="none" strike="noStrike">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b="1" i="0" lang="fr-FR" sz="1800" u="none" strike="noStrike">
                <a:solidFill>
                  <a:srgbClr val="000000"/>
                </a:solidFill>
                <a:latin typeface="Times New Roman"/>
                <a:ea typeface="Times New Roman"/>
                <a:cs typeface="Times New Roman"/>
                <a:sym typeface="Times New Roman"/>
              </a:rPr>
              <a:t>Country</a:t>
            </a:r>
            <a:r>
              <a:rPr b="0" i="0" lang="fr-FR" sz="1800" u="none" strike="noStrike">
                <a:solidFill>
                  <a:srgbClr val="000000"/>
                </a:solidFill>
                <a:latin typeface="Times New Roman"/>
                <a:ea typeface="Times New Roman"/>
                <a:cs typeface="Times New Roman"/>
                <a:sym typeface="Times New Roman"/>
              </a:rPr>
              <a:t> :Cette colonne désigne les pays pour lesquels les analyses sont observées.</a:t>
            </a:r>
            <a:endParaRPr/>
          </a:p>
          <a:p>
            <a:pPr indent="0" lvl="0" marL="0" rtl="0" algn="l">
              <a:spcBef>
                <a:spcPts val="0"/>
              </a:spcBef>
              <a:spcAft>
                <a:spcPts val="0"/>
              </a:spcAft>
              <a:buNone/>
            </a:pPr>
            <a:r>
              <a:t/>
            </a:r>
            <a:endParaRPr b="0" i="0" sz="1800" u="none" strike="noStrike">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b="1" i="0" lang="fr-FR" sz="1800" u="none" strike="noStrike">
                <a:solidFill>
                  <a:srgbClr val="000000"/>
                </a:solidFill>
                <a:latin typeface="Times New Roman"/>
                <a:ea typeface="Times New Roman"/>
                <a:cs typeface="Times New Roman"/>
                <a:sym typeface="Times New Roman"/>
              </a:rPr>
              <a:t>Year</a:t>
            </a:r>
            <a:r>
              <a:rPr b="0" i="0" lang="fr-FR" sz="1800" u="none" strike="noStrike">
                <a:solidFill>
                  <a:srgbClr val="000000"/>
                </a:solidFill>
                <a:latin typeface="Times New Roman"/>
                <a:ea typeface="Times New Roman"/>
                <a:cs typeface="Times New Roman"/>
                <a:sym typeface="Times New Roman"/>
              </a:rPr>
              <a:t>:Il s’agit de l’année d’observation pour les mesures effectuées. La période d’observation s'étend de 1980 à 2022.</a:t>
            </a:r>
            <a:endParaRPr/>
          </a:p>
          <a:p>
            <a:pPr indent="0" lvl="0" marL="0" rtl="0" algn="l">
              <a:spcBef>
                <a:spcPts val="0"/>
              </a:spcBef>
              <a:spcAft>
                <a:spcPts val="0"/>
              </a:spcAft>
              <a:buNone/>
            </a:pPr>
            <a:r>
              <a:t/>
            </a:r>
            <a:endParaRPr b="0" i="0" sz="1800" u="none" strike="noStrike">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b="1" lang="fr-FR" sz="1800">
                <a:solidFill>
                  <a:srgbClr val="000000"/>
                </a:solidFill>
                <a:latin typeface="Times New Roman"/>
                <a:ea typeface="Times New Roman"/>
                <a:cs typeface="Times New Roman"/>
                <a:sym typeface="Times New Roman"/>
              </a:rPr>
              <a:t>Région:Cette</a:t>
            </a:r>
            <a:r>
              <a:rPr b="0" i="0" lang="fr-FR" sz="1800" u="none" strike="noStrike">
                <a:solidFill>
                  <a:srgbClr val="000000"/>
                </a:solidFill>
                <a:latin typeface="Times New Roman"/>
                <a:ea typeface="Times New Roman"/>
                <a:cs typeface="Times New Roman"/>
                <a:sym typeface="Times New Roman"/>
              </a:rPr>
              <a:t> colonne met en évidence les différentes parties de l’Afrique à savoir l’Afrique de l’Ouest, du Nord, du Sud, de l’Est et du Centre.</a:t>
            </a:r>
            <a:endParaRPr/>
          </a:p>
          <a:p>
            <a:pPr indent="0" lvl="0" marL="0" rtl="0" algn="l">
              <a:spcBef>
                <a:spcPts val="0"/>
              </a:spcBef>
              <a:spcAft>
                <a:spcPts val="0"/>
              </a:spcAft>
              <a:buNone/>
            </a:pPr>
            <a:r>
              <a:t/>
            </a:r>
            <a:endParaRPr b="0" i="0" sz="1800" u="none" strike="noStrike">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b="1" i="0" lang="fr-FR" sz="1800" u="none" strike="noStrike">
                <a:solidFill>
                  <a:srgbClr val="000000"/>
                </a:solidFill>
                <a:latin typeface="Times New Roman"/>
                <a:ea typeface="Times New Roman"/>
                <a:cs typeface="Times New Roman"/>
                <a:sym typeface="Times New Roman"/>
              </a:rPr>
              <a:t>Community: </a:t>
            </a:r>
            <a:r>
              <a:rPr b="0" i="0" lang="fr-FR" sz="1800" u="none" strike="noStrike">
                <a:solidFill>
                  <a:srgbClr val="000000"/>
                </a:solidFill>
                <a:latin typeface="Times New Roman"/>
                <a:ea typeface="Times New Roman"/>
                <a:cs typeface="Times New Roman"/>
                <a:sym typeface="Times New Roman"/>
              </a:rPr>
              <a:t>La colonne community représente les différents dialectes qui sont parlés dans les différents pays, notamment le francophone et l’anglophone.</a:t>
            </a:r>
            <a:endParaRPr b="1"/>
          </a:p>
        </p:txBody>
      </p:sp>
      <p:sp>
        <p:nvSpPr>
          <p:cNvPr id="346" name="Google Shape;34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Dans un deuxième temps, nous parlons des stratégies d’analyse,</a:t>
            </a:r>
            <a:endParaRPr/>
          </a:p>
          <a:p>
            <a:pPr indent="0" lvl="0" marL="0" rtl="0" algn="just">
              <a:spcBef>
                <a:spcPts val="1200"/>
              </a:spcBef>
              <a:spcAft>
                <a:spcPts val="0"/>
              </a:spcAft>
              <a:buNone/>
            </a:pPr>
            <a:r>
              <a:rPr b="0" i="0" lang="fr-FR" sz="1800" u="none" strike="noStrike">
                <a:solidFill>
                  <a:srgbClr val="000000"/>
                </a:solidFill>
                <a:latin typeface="Times New Roman"/>
                <a:ea typeface="Times New Roman"/>
                <a:cs typeface="Times New Roman"/>
                <a:sym typeface="Times New Roman"/>
              </a:rPr>
              <a:t>Dans cette partie, il s’agit d’établir un plan d’analyse dans le domaine de l’économie pour les pays africains. Autrement dit, une étude sur des aspects importants de l’économie en Afrique pouvant pourquoi pas aider les décideurs politiques dans leur prise de décision.</a:t>
            </a:r>
            <a:endParaRPr b="0"/>
          </a:p>
          <a:p>
            <a:pPr indent="0" lvl="0" marL="0" rtl="0" algn="l">
              <a:spcBef>
                <a:spcPts val="1200"/>
              </a:spcBef>
              <a:spcAft>
                <a:spcPts val="0"/>
              </a:spcAft>
              <a:buNone/>
            </a:pPr>
            <a:br>
              <a:rPr lang="fr-FR"/>
            </a:br>
            <a:endParaRPr/>
          </a:p>
        </p:txBody>
      </p:sp>
      <p:sp>
        <p:nvSpPr>
          <p:cNvPr id="364" name="Google Shape;36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Le 3</a:t>
            </a:r>
            <a:r>
              <a:rPr baseline="30000" lang="fr-FR"/>
              <a:t>e</a:t>
            </a:r>
            <a:r>
              <a:rPr lang="fr-FR"/>
              <a:t> aspect de la partie visualisation consiste à décrire les outils mathématiques utilisés</a:t>
            </a:r>
            <a:endParaRPr/>
          </a:p>
        </p:txBody>
      </p:sp>
      <p:sp>
        <p:nvSpPr>
          <p:cNvPr id="390" name="Google Shape;39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Nous sommes maintenant au 4</a:t>
            </a:r>
            <a:r>
              <a:rPr baseline="30000" lang="fr-FR"/>
              <a:t>e</a:t>
            </a:r>
            <a:r>
              <a:rPr lang="fr-FR"/>
              <a:t> point ou nous allons vous présenter les visualisations en fonctions des stratégies d’analyse qu’on avait choisi.</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Comme vu dans le slide précédent, la première étude concerne</a:t>
            </a:r>
            <a:endParaRPr/>
          </a:p>
        </p:txBody>
      </p:sp>
      <p:sp>
        <p:nvSpPr>
          <p:cNvPr id="421" name="Google Shape;421;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fr-FR" sz="1800" u="none" strike="noStrike">
                <a:solidFill>
                  <a:srgbClr val="303030"/>
                </a:solidFill>
                <a:latin typeface="Times New Roman"/>
                <a:ea typeface="Times New Roman"/>
                <a:cs typeface="Times New Roman"/>
                <a:sym typeface="Times New Roman"/>
              </a:rPr>
              <a:t>Une visualisation des importations et exportations de biens et services selon les régions de l’Afrique permet de découvrir  une Afrique du Nord championne en la matière suivie par l’Afrique du Sud et l’Afrique de Ouest. La dernière est l’Afrique Centrale. Il faut cependant noter que l’Afrique du Sud à une balance commerciale excédentaire.</a:t>
            </a:r>
            <a:endParaRPr b="0"/>
          </a:p>
          <a:p>
            <a:pPr indent="0" lvl="0" marL="0" rtl="0" algn="l">
              <a:spcBef>
                <a:spcPts val="1200"/>
              </a:spcBef>
              <a:spcAft>
                <a:spcPts val="0"/>
              </a:spcAft>
              <a:buNone/>
            </a:pPr>
            <a:br>
              <a:rPr lang="fr-FR"/>
            </a:br>
            <a:endParaRPr/>
          </a:p>
          <a:p>
            <a:pPr indent="0" lvl="0" marL="0" rtl="0" algn="just">
              <a:lnSpc>
                <a:spcPct val="100000"/>
              </a:lnSpc>
              <a:spcBef>
                <a:spcPts val="1200"/>
              </a:spcBef>
              <a:spcAft>
                <a:spcPts val="0"/>
              </a:spcAft>
              <a:buNone/>
            </a:pPr>
            <a:r>
              <a:rPr b="0" i="0" lang="fr-FR" sz="1800" u="none" strike="noStrike">
                <a:solidFill>
                  <a:srgbClr val="000000"/>
                </a:solidFill>
                <a:latin typeface="Times New Roman"/>
                <a:ea typeface="Times New Roman"/>
                <a:cs typeface="Times New Roman"/>
                <a:sym typeface="Times New Roman"/>
              </a:rPr>
              <a:t>Lorsqu’on se penche sur le côté des exportations, on se rend compte que les régions du Nord et du Sud arrivent en 1</a:t>
            </a:r>
            <a:r>
              <a:rPr b="0" baseline="30000" i="0" lang="fr-FR" sz="1800" u="none" strike="noStrike">
                <a:solidFill>
                  <a:srgbClr val="000000"/>
                </a:solidFill>
                <a:latin typeface="Times New Roman"/>
                <a:ea typeface="Times New Roman"/>
                <a:cs typeface="Times New Roman"/>
                <a:sym typeface="Times New Roman"/>
              </a:rPr>
              <a:t>re</a:t>
            </a:r>
            <a:r>
              <a:rPr b="0" i="0" lang="fr-FR" sz="1800" u="none" strike="noStrike">
                <a:solidFill>
                  <a:srgbClr val="000000"/>
                </a:solidFill>
                <a:latin typeface="Times New Roman"/>
                <a:ea typeface="Times New Roman"/>
                <a:cs typeface="Times New Roman"/>
                <a:sym typeface="Times New Roman"/>
              </a:rPr>
              <a:t> et 2</a:t>
            </a:r>
            <a:r>
              <a:rPr b="0" baseline="30000" i="0" lang="fr-FR" sz="1800" u="none" strike="noStrike">
                <a:solidFill>
                  <a:srgbClr val="000000"/>
                </a:solidFill>
                <a:latin typeface="Times New Roman"/>
                <a:ea typeface="Times New Roman"/>
                <a:cs typeface="Times New Roman"/>
                <a:sym typeface="Times New Roman"/>
              </a:rPr>
              <a:t>ème</a:t>
            </a:r>
            <a:r>
              <a:rPr b="0" i="0" lang="fr-FR" sz="1800" u="none" strike="noStrike">
                <a:solidFill>
                  <a:srgbClr val="000000"/>
                </a:solidFill>
                <a:latin typeface="Times New Roman"/>
                <a:ea typeface="Times New Roman"/>
                <a:cs typeface="Times New Roman"/>
                <a:sym typeface="Times New Roman"/>
              </a:rPr>
              <a:t> position ; la zone ouest-africaine se classe 3</a:t>
            </a:r>
            <a:r>
              <a:rPr b="0" baseline="30000" i="0" lang="fr-FR" sz="1800" u="none" strike="noStrike">
                <a:solidFill>
                  <a:srgbClr val="000000"/>
                </a:solidFill>
                <a:latin typeface="Times New Roman"/>
                <a:ea typeface="Times New Roman"/>
                <a:cs typeface="Times New Roman"/>
                <a:sym typeface="Times New Roman"/>
              </a:rPr>
              <a:t>ème</a:t>
            </a:r>
            <a:r>
              <a:rPr b="0" i="0" lang="fr-FR" sz="1800" u="none" strike="noStrike">
                <a:solidFill>
                  <a:srgbClr val="000000"/>
                </a:solidFill>
                <a:latin typeface="Times New Roman"/>
                <a:ea typeface="Times New Roman"/>
                <a:cs typeface="Times New Roman"/>
                <a:sym typeface="Times New Roman"/>
              </a:rPr>
              <a:t> et avec une différence nette et assez significative par rapport aux deux premières ; pour être plus précis, les zones du sud et du nord ont exporté deux fois plus que la zone de l’ouest. Cela peut s’expliquer par le fait que la zone de l’ouest n’exporte que ses matières premières, n’étant pas assez développée, alors que les deux autres zones, elles, en plus d’exporter de la matière première, exporte aussi des produits finis, car, ayant un niveau d’industrialisation supérieur à la moyenne.</a:t>
            </a:r>
            <a:endParaRPr b="0"/>
          </a:p>
          <a:p>
            <a:pPr indent="0" lvl="0" marL="0" rtl="0" algn="l">
              <a:spcBef>
                <a:spcPts val="1200"/>
              </a:spcBef>
              <a:spcAft>
                <a:spcPts val="0"/>
              </a:spcAft>
              <a:buNone/>
            </a:pPr>
            <a:br>
              <a:rPr lang="fr-FR"/>
            </a:br>
            <a:endParaRPr/>
          </a:p>
        </p:txBody>
      </p:sp>
      <p:sp>
        <p:nvSpPr>
          <p:cNvPr id="436" name="Google Shape;43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Sur l’image ci-dessus on peut voir sur l’axe principal des ordonnées la moyenne de croissance du produit intérieur brut par région du continent africain. Ainsi les pays de l’Afrique Orientale enregistrent la plus grande moyenne de croissance en termes de PIB (3.89%) pour la période de 1980 à 2022. Puis viennent ceux d’Afrique australe (3.67%), d’Afrique Occidentale (3.66%), d’Afrique Centrale (3.31%) et enfin d'Afrique Nordique (3.19%).</a:t>
            </a:r>
            <a:endParaRPr b="0"/>
          </a:p>
          <a:p>
            <a:pPr indent="0" lvl="0" marL="0" rtl="0" algn="just">
              <a:spcBef>
                <a:spcPts val="2400"/>
              </a:spcBef>
              <a:spcAft>
                <a:spcPts val="0"/>
              </a:spcAft>
              <a:buNone/>
            </a:pPr>
            <a:r>
              <a:rPr b="0" i="0" lang="fr-FR" sz="1800" u="none" strike="noStrike">
                <a:solidFill>
                  <a:srgbClr val="000000"/>
                </a:solidFill>
                <a:latin typeface="Times New Roman"/>
                <a:ea typeface="Times New Roman"/>
                <a:cs typeface="Times New Roman"/>
                <a:sym typeface="Times New Roman"/>
              </a:rPr>
              <a:t>Quant à la variation du PIB par région que l’on peut observer sur l’axe secondaire des ordonnées, on se rend compte qu’a contrario l’Afrique Nordique qui avait la plus faible moyenne en terme de croissance de PIB a connu de grande variation de PIB (10.7%), suivit par l’Afrique Centrale (8.9%), l’Afrique Occidentale (7.6 %), l’Afrique Orientale (7.5%)  et enfin l’Afrique Australe (5.9%).</a:t>
            </a:r>
            <a:endParaRPr b="0"/>
          </a:p>
          <a:p>
            <a:pPr indent="0" lvl="0" marL="0" rtl="0" algn="l">
              <a:spcBef>
                <a:spcPts val="1200"/>
              </a:spcBef>
              <a:spcAft>
                <a:spcPts val="0"/>
              </a:spcAft>
              <a:buNone/>
            </a:pPr>
            <a:r>
              <a:t/>
            </a:r>
            <a:endParaRPr/>
          </a:p>
          <a:p>
            <a:pPr indent="0" lvl="0" marL="0" rtl="0" algn="just">
              <a:spcBef>
                <a:spcPts val="1200"/>
              </a:spcBef>
              <a:spcAft>
                <a:spcPts val="0"/>
              </a:spcAft>
              <a:buNone/>
            </a:pPr>
            <a:r>
              <a:rPr b="0" i="0" lang="fr-FR" sz="1800" u="none" strike="noStrike">
                <a:solidFill>
                  <a:srgbClr val="000000"/>
                </a:solidFill>
                <a:latin typeface="Times New Roman"/>
                <a:ea typeface="Times New Roman"/>
                <a:cs typeface="Times New Roman"/>
                <a:sym typeface="Times New Roman"/>
              </a:rPr>
              <a:t>En Afrique de l’Ouest les pays comme le Mali, le Cap vert, le Burkina Faso, le Bénin et le Ghana ont la plus grande valeur en termes de moyenne de PIB. Par contre les pays ayant connu une grande variation de PIB au cours de cette même période comme le Libéria, la Sierra Léone, et le Togo ont une faible moyenne de PIB. C’est comme si une grande variation du pourcentage de croissance de PIB est synonyme dans notre cas de figure de baisse remarquable dans la croissance du PIB, cela expliquerait par exemple les faible valeurs de moyennes de PIB pour ces pays. </a:t>
            </a:r>
            <a:endParaRPr b="0"/>
          </a:p>
          <a:p>
            <a:pPr indent="0" lvl="0" marL="0" rtl="0" algn="just">
              <a:spcBef>
                <a:spcPts val="2400"/>
              </a:spcBef>
              <a:spcAft>
                <a:spcPts val="0"/>
              </a:spcAft>
              <a:buNone/>
            </a:pPr>
            <a:r>
              <a:rPr b="0" i="0" lang="fr-FR" sz="1800" u="none" strike="noStrike">
                <a:solidFill>
                  <a:srgbClr val="000000"/>
                </a:solidFill>
                <a:latin typeface="Times New Roman"/>
                <a:ea typeface="Times New Roman"/>
                <a:cs typeface="Times New Roman"/>
                <a:sym typeface="Times New Roman"/>
              </a:rPr>
              <a:t>En autre on sait aussi que le Libéria a connu des décennies de guerre civile et de crises, ainsi que de l’épidémie d’Ebola de 2014 qui a fait plus de 4 800 morts et a eu un fort impact socio-économique, et qu’il a le troisième produit intérieur brut le plus faible au monde par habitant. Cette remarque viendrait donc confirmer la pertinence de nos données.</a:t>
            </a:r>
            <a:endParaRPr b="0"/>
          </a:p>
          <a:p>
            <a:pPr indent="0" lvl="0" marL="0" rtl="0" algn="l">
              <a:spcBef>
                <a:spcPts val="1200"/>
              </a:spcBef>
              <a:spcAft>
                <a:spcPts val="0"/>
              </a:spcAft>
              <a:buNone/>
            </a:pPr>
            <a:br>
              <a:rPr lang="fr-FR"/>
            </a:br>
            <a:endParaRPr/>
          </a:p>
        </p:txBody>
      </p:sp>
      <p:sp>
        <p:nvSpPr>
          <p:cNvPr id="447" name="Google Shape;447;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D’une part, au cours de la période allant de 1991 à 2000 on observe pour la Sierra Leone, une croissance de PIB  négative avec un pic de </a:t>
            </a:r>
            <a:r>
              <a:rPr b="1" i="0" lang="fr-FR" sz="1800" u="none" strike="noStrike">
                <a:solidFill>
                  <a:srgbClr val="000000"/>
                </a:solidFill>
                <a:latin typeface="Times New Roman"/>
                <a:ea typeface="Times New Roman"/>
                <a:cs typeface="Times New Roman"/>
                <a:sym typeface="Times New Roman"/>
              </a:rPr>
              <a:t>-24.79 %</a:t>
            </a:r>
            <a:r>
              <a:rPr b="0" i="0" lang="fr-FR" sz="1800" u="none" strike="noStrike">
                <a:solidFill>
                  <a:srgbClr val="000000"/>
                </a:solidFill>
                <a:latin typeface="Times New Roman"/>
                <a:ea typeface="Times New Roman"/>
                <a:cs typeface="Times New Roman"/>
                <a:sym typeface="Times New Roman"/>
              </a:rPr>
              <a:t> en 1996. En effet le pays à connu une guerre civile qui a durée plus de 10 ans (23 mars 1991 au 18 janvier 2002), les diamants furent la cause principale de la guerre civile. En 2015 on note aussi une autre baisse remarquable du PIB : </a:t>
            </a:r>
            <a:r>
              <a:rPr b="1" i="0" lang="fr-FR" sz="1800" u="none" strike="noStrike">
                <a:solidFill>
                  <a:srgbClr val="000000"/>
                </a:solidFill>
                <a:latin typeface="Times New Roman"/>
                <a:ea typeface="Times New Roman"/>
                <a:cs typeface="Times New Roman"/>
                <a:sym typeface="Times New Roman"/>
              </a:rPr>
              <a:t>-20.49 %</a:t>
            </a:r>
            <a:r>
              <a:rPr b="0" i="0" lang="fr-FR" sz="1800" u="none" strike="noStrike">
                <a:solidFill>
                  <a:srgbClr val="000000"/>
                </a:solidFill>
                <a:latin typeface="Times New Roman"/>
                <a:ea typeface="Times New Roman"/>
                <a:cs typeface="Times New Roman"/>
                <a:sym typeface="Times New Roman"/>
              </a:rPr>
              <a:t> cela est principalement dû aux conséquences de l’épidémie d’</a:t>
            </a:r>
            <a:r>
              <a:rPr b="1" i="0" lang="fr-FR" sz="1800" u="none" strike="noStrike">
                <a:solidFill>
                  <a:srgbClr val="000000"/>
                </a:solidFill>
                <a:latin typeface="Times New Roman"/>
                <a:ea typeface="Times New Roman"/>
                <a:cs typeface="Times New Roman"/>
                <a:sym typeface="Times New Roman"/>
              </a:rPr>
              <a:t>Ebola</a:t>
            </a:r>
            <a:r>
              <a:rPr b="0" i="0" lang="fr-FR" sz="1800" u="none" strike="noStrike">
                <a:solidFill>
                  <a:srgbClr val="000000"/>
                </a:solidFill>
                <a:latin typeface="Times New Roman"/>
                <a:ea typeface="Times New Roman"/>
                <a:cs typeface="Times New Roman"/>
                <a:sym typeface="Times New Roman"/>
              </a:rPr>
              <a:t>.</a:t>
            </a:r>
            <a:endParaRPr/>
          </a:p>
        </p:txBody>
      </p:sp>
      <p:sp>
        <p:nvSpPr>
          <p:cNvPr id="458" name="Google Shape;458;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Si l’on s'intéresse aux  investissements selon les régions de l’Afrique, on se rend compte que l’Afrique du Nord se place en première position, suivie par l’Afrique de l’Ouest, l’Afrique du Sud, de l’Est et enfin l’Afrique Centrale. Est-ce à dire que l’Afrique du Nord serait plus propice aux investissements et l’Afrique du Central moins ? Si l’Afrique de l’Ouest est la deuxième région d’Afrique ayant reçu le plus d'investissement, pourquoi les pays comme le Nigéria, le Ghana et  la Côte d’Ivoir sont-ils les seuls pays d’Afrique de l'Ouest  faisant partie des dix (10) puissances d’Afrique ?</a:t>
            </a:r>
            <a:endParaRPr/>
          </a:p>
          <a:p>
            <a:pPr indent="0" lvl="0" marL="0" rtl="0" algn="l">
              <a:spcBef>
                <a:spcPts val="0"/>
              </a:spcBef>
              <a:spcAft>
                <a:spcPts val="0"/>
              </a:spcAft>
              <a:buNone/>
            </a:pPr>
            <a:r>
              <a:t/>
            </a:r>
            <a:endParaRPr b="0" i="0" sz="1800" u="none" strike="noStrike">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b="0" i="0" lang="fr-FR" sz="1800" u="none" strike="noStrike">
                <a:solidFill>
                  <a:srgbClr val="000000"/>
                </a:solidFill>
                <a:latin typeface="Times New Roman"/>
                <a:ea typeface="Times New Roman"/>
                <a:cs typeface="Times New Roman"/>
                <a:sym typeface="Times New Roman"/>
              </a:rPr>
              <a:t>En Afrique de l’Ouest, le Nigéria est le pays ayant  le plus reçu d'investissements de la part du secteur privé, mais aussi du secteur public. Puis vient en deuxième position la Côte d'Ivoire en termes d’investissement dans le secteur public, sinon, c’est le Ghana qui a le plus reçu d’investissements dans le secteur privé. Après on retrouve des pays comme le Libéria, le Sénégal, la Guinée et le Burkina Faso en top six (06).</a:t>
            </a:r>
            <a:endParaRPr b="0"/>
          </a:p>
          <a:p>
            <a:pPr indent="0" lvl="0" marL="0" rtl="0" algn="just">
              <a:spcBef>
                <a:spcPts val="2400"/>
              </a:spcBef>
              <a:spcAft>
                <a:spcPts val="0"/>
              </a:spcAft>
              <a:buNone/>
            </a:pPr>
            <a:r>
              <a:rPr b="0" i="0" lang="fr-FR" sz="1800" u="none" strike="noStrike">
                <a:solidFill>
                  <a:srgbClr val="000000"/>
                </a:solidFill>
                <a:latin typeface="Times New Roman"/>
                <a:ea typeface="Times New Roman"/>
                <a:cs typeface="Times New Roman"/>
                <a:sym typeface="Times New Roman"/>
              </a:rPr>
              <a:t>De manière générale, on remarque que les pays ayant le plus reçu d’investissement en Afrique de l’Ouest sont également les puissances actuelles de la région, à quelques exceptions près. En effet le Libéria qui se positionne comme le quatrième pays d’afrique de l’Ouest ayant reçu le plus d’investissements se classe aujourd’hui parmi les économies les plus faibles en afrique Occidentale.</a:t>
            </a:r>
            <a:endParaRPr b="0"/>
          </a:p>
          <a:p>
            <a:pPr indent="0" lvl="0" marL="0" rtl="0" algn="l">
              <a:spcBef>
                <a:spcPts val="1200"/>
              </a:spcBef>
              <a:spcAft>
                <a:spcPts val="0"/>
              </a:spcAft>
              <a:buNone/>
            </a:pPr>
            <a:br>
              <a:rPr lang="fr-FR"/>
            </a:br>
            <a:endParaRPr/>
          </a:p>
        </p:txBody>
      </p:sp>
      <p:sp>
        <p:nvSpPr>
          <p:cNvPr id="470" name="Google Shape;47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Durant les cinq (05) dernières années, les pays francophones ont connu un taux de croissance de PIB le plus élevé (3.13 %) que celui des pays anglophones (2.11 %). Cependant en ce qui concerne la moyenne de PIB généré, l’Afrique anglaise se place en première position. Donc l’Afrique anglaise est plus riche, mais connaît une faible croissance de son PIB.</a:t>
            </a:r>
            <a:endParaRPr/>
          </a:p>
        </p:txBody>
      </p:sp>
      <p:sp>
        <p:nvSpPr>
          <p:cNvPr id="501" name="Google Shape;501;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L’Afrique anglaise se positionne une fois de plus première en ce qui concerne les investissements que ce soit celui du secteur privé ou celui du secteur public.</a:t>
            </a:r>
            <a:endParaRPr/>
          </a:p>
          <a:p>
            <a:pPr indent="0" lvl="0" marL="0" rtl="0" algn="l">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Aussi nous trouvons que ces observations sont tout à fait logiques. En effet nous trouvons qu’il est normal que les pays ayant le plus de PIB soit également ceux qui investissent le plus. Aussi les pays recevant le plus d’investissements doivent également être ceux qui disposent des plus grands PIB.</a:t>
            </a:r>
            <a:endParaRPr/>
          </a:p>
        </p:txBody>
      </p:sp>
      <p:sp>
        <p:nvSpPr>
          <p:cNvPr id="523" name="Google Shape;523;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De façon générale, la balance commerciale des deux communautés est déficitaire. En effet, on observe un volume d’importations plus élevé que celui des exportations dans les deux communautés. Comme on peut le voir sur la figure ci-dessus en Afrique anglophone, on importe et on exporte plus qu’en Afrique francophone.</a:t>
            </a:r>
            <a:endParaRPr/>
          </a:p>
          <a:p>
            <a:pPr indent="0" lvl="0" marL="0" rtl="0" algn="l">
              <a:spcBef>
                <a:spcPts val="0"/>
              </a:spcBef>
              <a:spcAft>
                <a:spcPts val="0"/>
              </a:spcAft>
              <a:buNone/>
            </a:pPr>
            <a:r>
              <a:t/>
            </a:r>
            <a:endParaRPr b="0" i="0" sz="1800" u="none" strike="noStrike">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b="0" i="0" lang="fr-FR" sz="1800" u="none" strike="noStrike">
                <a:solidFill>
                  <a:srgbClr val="000000"/>
                </a:solidFill>
                <a:latin typeface="Times New Roman"/>
                <a:ea typeface="Times New Roman"/>
                <a:cs typeface="Times New Roman"/>
                <a:sym typeface="Times New Roman"/>
              </a:rPr>
              <a:t>Lorsque l’on se met à visualiser les importations et exportations à la fois selon les régions et la communauté, on se rend compte que l’Afrique Australe Anglophone comptabilise un plus grand volume de recettes en la matière, suivi par l’Afrique du  Nord Française. Parmi les derniers en la matière on retrouve l’Afrique Orientale Francophone et les pays d’Afrique de l'Ouest lusophones.</a:t>
            </a:r>
            <a:endParaRPr b="0"/>
          </a:p>
          <a:p>
            <a:pPr indent="0" lvl="0" marL="0" rtl="0" algn="just">
              <a:spcBef>
                <a:spcPts val="2400"/>
              </a:spcBef>
              <a:spcAft>
                <a:spcPts val="0"/>
              </a:spcAft>
              <a:buNone/>
            </a:pPr>
            <a:r>
              <a:rPr b="0" i="0" lang="fr-FR" sz="1800" u="none" strike="noStrike">
                <a:solidFill>
                  <a:srgbClr val="000000"/>
                </a:solidFill>
                <a:latin typeface="Times New Roman"/>
                <a:ea typeface="Times New Roman"/>
                <a:cs typeface="Times New Roman"/>
                <a:sym typeface="Times New Roman"/>
              </a:rPr>
              <a:t>De ces trois (03) observations ont se rend compte : </a:t>
            </a:r>
            <a:endParaRPr b="0"/>
          </a:p>
          <a:p>
            <a:pPr indent="-114300" lvl="0" marL="0" rtl="0" algn="just">
              <a:spcBef>
                <a:spcPts val="1200"/>
              </a:spcBef>
              <a:spcAft>
                <a:spcPts val="0"/>
              </a:spcAft>
              <a:buClr>
                <a:srgbClr val="000000"/>
              </a:buClr>
              <a:buSzPts val="1800"/>
              <a:buFont typeface="Arial"/>
              <a:buChar char="•"/>
            </a:pPr>
            <a:r>
              <a:rPr b="0" i="0" lang="fr-FR" sz="1800" u="none" strike="noStrike">
                <a:solidFill>
                  <a:srgbClr val="000000"/>
                </a:solidFill>
                <a:latin typeface="Times New Roman"/>
                <a:ea typeface="Times New Roman"/>
                <a:cs typeface="Times New Roman"/>
                <a:sym typeface="Times New Roman"/>
              </a:rPr>
              <a:t>Qu’en </a:t>
            </a:r>
            <a:r>
              <a:rPr b="1" i="0" lang="fr-FR" sz="1800" u="none" strike="noStrike">
                <a:solidFill>
                  <a:srgbClr val="000000"/>
                </a:solidFill>
                <a:latin typeface="Times New Roman"/>
                <a:ea typeface="Times New Roman"/>
                <a:cs typeface="Times New Roman"/>
                <a:sym typeface="Times New Roman"/>
              </a:rPr>
              <a:t>Afrique Anglophone</a:t>
            </a:r>
            <a:r>
              <a:rPr b="0" i="0" lang="fr-FR" sz="1800" u="none" strike="noStrike">
                <a:solidFill>
                  <a:srgbClr val="000000"/>
                </a:solidFill>
                <a:latin typeface="Times New Roman"/>
                <a:ea typeface="Times New Roman"/>
                <a:cs typeface="Times New Roman"/>
                <a:sym typeface="Times New Roman"/>
              </a:rPr>
              <a:t> c’est principalement l’Afrique du Sud et l’Afrique de l’Ouest anglaise qui sont les piliers en matière d’importations et d’exportations.</a:t>
            </a:r>
            <a:endParaRPr/>
          </a:p>
          <a:p>
            <a:pPr indent="-114300" lvl="0" marL="0" rtl="0" algn="just">
              <a:spcBef>
                <a:spcPts val="1200"/>
              </a:spcBef>
              <a:spcAft>
                <a:spcPts val="0"/>
              </a:spcAft>
              <a:buClr>
                <a:srgbClr val="000000"/>
              </a:buClr>
              <a:buSzPts val="1800"/>
              <a:buFont typeface="Arial"/>
              <a:buChar char="•"/>
            </a:pPr>
            <a:r>
              <a:rPr b="0" i="0" lang="fr-FR" sz="1800" u="none" strike="noStrike">
                <a:solidFill>
                  <a:srgbClr val="000000"/>
                </a:solidFill>
                <a:latin typeface="Times New Roman"/>
                <a:ea typeface="Times New Roman"/>
                <a:cs typeface="Times New Roman"/>
                <a:sym typeface="Times New Roman"/>
              </a:rPr>
              <a:t>En </a:t>
            </a:r>
            <a:r>
              <a:rPr b="1" i="0" lang="fr-FR" sz="1800" u="none" strike="noStrike">
                <a:solidFill>
                  <a:srgbClr val="000000"/>
                </a:solidFill>
                <a:latin typeface="Times New Roman"/>
                <a:ea typeface="Times New Roman"/>
                <a:cs typeface="Times New Roman"/>
                <a:sym typeface="Times New Roman"/>
              </a:rPr>
              <a:t>Afrique Francophone </a:t>
            </a:r>
            <a:r>
              <a:rPr b="0" i="0" lang="fr-FR" sz="1800" u="none" strike="noStrike">
                <a:solidFill>
                  <a:srgbClr val="000000"/>
                </a:solidFill>
                <a:latin typeface="Times New Roman"/>
                <a:ea typeface="Times New Roman"/>
                <a:cs typeface="Times New Roman"/>
                <a:sym typeface="Times New Roman"/>
              </a:rPr>
              <a:t>ceux sont les pays  francophones  d’Afrique du Nord  et de l’Ouest Française qui participent grandement au  recettes d’importations et d’exportations.</a:t>
            </a:r>
            <a:endParaRPr/>
          </a:p>
          <a:p>
            <a:pPr indent="-114300" lvl="0" marL="0" rtl="0" algn="just">
              <a:spcBef>
                <a:spcPts val="1200"/>
              </a:spcBef>
              <a:spcAft>
                <a:spcPts val="0"/>
              </a:spcAft>
              <a:buClr>
                <a:srgbClr val="000000"/>
              </a:buClr>
              <a:buSzPts val="1800"/>
              <a:buFont typeface="Arial"/>
              <a:buChar char="•"/>
            </a:pPr>
            <a:r>
              <a:rPr b="0" i="0" lang="fr-FR" sz="1800" u="none" strike="noStrike">
                <a:solidFill>
                  <a:srgbClr val="000000"/>
                </a:solidFill>
                <a:latin typeface="Times New Roman"/>
                <a:ea typeface="Times New Roman"/>
                <a:cs typeface="Times New Roman"/>
                <a:sym typeface="Times New Roman"/>
              </a:rPr>
              <a:t>Quant à la partie de l’Afrique parlant d’autres dialectes. Ce sont les pays d'Afrique du Nord et l’Afrique du Sud parlant d’autres dialectes qui participent grandement au recettes d’importations et d’exportations.</a:t>
            </a:r>
            <a:endParaRPr/>
          </a:p>
          <a:p>
            <a:pPr indent="0" lvl="0" marL="0" rtl="0" algn="l">
              <a:spcBef>
                <a:spcPts val="1200"/>
              </a:spcBef>
              <a:spcAft>
                <a:spcPts val="0"/>
              </a:spcAft>
              <a:buNone/>
            </a:pPr>
            <a:r>
              <a:t/>
            </a:r>
            <a:endParaRPr/>
          </a:p>
        </p:txBody>
      </p:sp>
      <p:sp>
        <p:nvSpPr>
          <p:cNvPr id="534" name="Google Shape;534;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L’une des première observation que l’on fait est une balance commerciale sénégalaise déficitaire tout le long de cette période. En effet, les marchandises importées ont toujours dépassé celles exportées. Aussi, entre les années 1980 à 2000 on observe des croissances assez légères et uniformes, puis au-delà des années 2000 on assiste à une montée en  flèche des importations et exportations, plus précisément entre les années 2003 à 2008. En effet d’après le rapport : </a:t>
            </a:r>
            <a:r>
              <a:rPr b="1" i="0" lang="fr-FR" sz="1800" u="sng" strike="noStrike">
                <a:solidFill>
                  <a:srgbClr val="1155CC"/>
                </a:solidFill>
                <a:latin typeface="Times New Roman"/>
                <a:ea typeface="Times New Roman"/>
                <a:cs typeface="Times New Roman"/>
                <a:sym typeface="Times New Roman"/>
                <a:hlinkClick r:id="rId2">
                  <a:extLst>
                    <a:ext uri="{A12FA001-AC4F-418D-AE19-62706E023703}">
                      <ahyp:hlinkClr val="tx"/>
                    </a:ext>
                  </a:extLst>
                </a:hlinkClick>
              </a:rPr>
              <a:t>“Situation économique du Sénégal en 2008</a:t>
            </a:r>
            <a:r>
              <a:rPr b="0" i="0" lang="fr-FR" sz="1800" u="none" strike="noStrike">
                <a:solidFill>
                  <a:srgbClr val="000000"/>
                </a:solidFill>
                <a:latin typeface="Times New Roman"/>
                <a:ea typeface="Times New Roman"/>
                <a:cs typeface="Times New Roman"/>
                <a:sym typeface="Times New Roman"/>
              </a:rPr>
              <a:t>” publié par l’ANSD, les importations ont progressé de 19,3% en 2008 par rapport à l’année précédente. Elles ont atteint 42% du produit intérieur brut de l’année. Elles sont essentiellement concentrées  autour des produits pétroliers, des machines et appareils, ainsi que les produits céréaliers qui couvrent 47,4% du total des importations. Les produits pétroliers sont constitués pour 30% de produits finis.</a:t>
            </a:r>
            <a:endParaRPr b="0"/>
          </a:p>
          <a:p>
            <a:pPr indent="0" lvl="0" marL="0" rtl="0" algn="l">
              <a:spcBef>
                <a:spcPts val="1200"/>
              </a:spcBef>
              <a:spcAft>
                <a:spcPts val="0"/>
              </a:spcAft>
              <a:buNone/>
            </a:pPr>
            <a:br>
              <a:rPr lang="fr-FR"/>
            </a:br>
            <a:endParaRPr/>
          </a:p>
        </p:txBody>
      </p:sp>
      <p:sp>
        <p:nvSpPr>
          <p:cNvPr id="562" name="Google Shape;562;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Pour ce qui est des investissements au Sénégal pour cette période, on observe trois (03) grandes tendances. En effet entre 1980 et 1999 on avait des investissements assez réguliers et pas assez élevés. Cependant les investissements du secteur privé était plus important que celui de l’Etat.</a:t>
            </a:r>
            <a:endParaRPr b="0"/>
          </a:p>
          <a:p>
            <a:pPr indent="0" lvl="0" marL="0" rtl="0" algn="just">
              <a:spcBef>
                <a:spcPts val="2400"/>
              </a:spcBef>
              <a:spcAft>
                <a:spcPts val="0"/>
              </a:spcAft>
              <a:buNone/>
            </a:pPr>
            <a:r>
              <a:rPr b="0" i="0" lang="fr-FR" sz="1800" u="none" strike="noStrike">
                <a:solidFill>
                  <a:srgbClr val="000000"/>
                </a:solidFill>
                <a:latin typeface="Times New Roman"/>
                <a:ea typeface="Times New Roman"/>
                <a:cs typeface="Times New Roman"/>
                <a:sym typeface="Times New Roman"/>
              </a:rPr>
              <a:t>Puis entre les années 2000 et 2010, l’Etat du Sénégal a le plus investi, caractérisé notamment à travers le pic en </a:t>
            </a:r>
            <a:r>
              <a:rPr b="1" i="0" lang="fr-FR" sz="1800" u="none" strike="noStrike">
                <a:solidFill>
                  <a:srgbClr val="000000"/>
                </a:solidFill>
                <a:latin typeface="Times New Roman"/>
                <a:ea typeface="Times New Roman"/>
                <a:cs typeface="Times New Roman"/>
                <a:sym typeface="Times New Roman"/>
              </a:rPr>
              <a:t>2008.</a:t>
            </a:r>
            <a:endParaRPr b="0"/>
          </a:p>
          <a:p>
            <a:pPr indent="0" lvl="0" marL="0" rtl="0" algn="just">
              <a:spcBef>
                <a:spcPts val="2400"/>
              </a:spcBef>
              <a:spcAft>
                <a:spcPts val="0"/>
              </a:spcAft>
              <a:buNone/>
            </a:pPr>
            <a:r>
              <a:rPr b="0" i="0" lang="fr-FR" sz="1800" u="none" strike="noStrike">
                <a:solidFill>
                  <a:srgbClr val="000000"/>
                </a:solidFill>
                <a:latin typeface="Times New Roman"/>
                <a:ea typeface="Times New Roman"/>
                <a:cs typeface="Times New Roman"/>
                <a:sym typeface="Times New Roman"/>
              </a:rPr>
              <a:t>Enfin, après l’année 2009 jusqu'à nos jours, les investissements du secteur privé ont connu de grandes évolution jusqu'à nos jours, dépassant toujours celui du secteur public. </a:t>
            </a:r>
            <a:endParaRPr b="0"/>
          </a:p>
          <a:p>
            <a:pPr indent="0" lvl="0" marL="0" rtl="0" algn="l">
              <a:spcBef>
                <a:spcPts val="1200"/>
              </a:spcBef>
              <a:spcAft>
                <a:spcPts val="0"/>
              </a:spcAft>
              <a:buNone/>
            </a:pPr>
            <a:br>
              <a:rPr lang="fr-FR"/>
            </a:br>
            <a:endParaRPr/>
          </a:p>
        </p:txBody>
      </p:sp>
      <p:sp>
        <p:nvSpPr>
          <p:cNvPr id="573" name="Google Shape;573;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De façon générale, le PIB du Sénégal connaît une croissance, même si on observe des petites régressions de temps à autre. Nous avons une croissance  moyenne de 3.82 % et un écart-type de 3.43 %. Cela témoigne donc de la faible variabilité du PIB par rapport à la moyenne. En 2022, le PIB du Sénégal s’élevait 22 298,45 millions de dollars américain, la plus grande somme atteinte de toute la période.</a:t>
            </a:r>
            <a:endParaRPr/>
          </a:p>
        </p:txBody>
      </p:sp>
      <p:sp>
        <p:nvSpPr>
          <p:cNvPr id="584" name="Google Shape;584;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Sur la figure ci-dessus on peut voir l’évolution du taux d’inflation au Sénégal. Ainsi pour la période pré-covid c'est-à-dire de 2015 à 2019 on observe des hausses d’inflation entre 2015 et 2017, puis une baisse considérable à </a:t>
            </a:r>
            <a:r>
              <a:rPr b="1" i="0" lang="fr-FR" sz="1800" u="none" strike="noStrike">
                <a:solidFill>
                  <a:srgbClr val="000000"/>
                </a:solidFill>
                <a:latin typeface="Times New Roman"/>
                <a:ea typeface="Times New Roman"/>
                <a:cs typeface="Times New Roman"/>
                <a:sym typeface="Times New Roman"/>
              </a:rPr>
              <a:t>0.47 %</a:t>
            </a:r>
            <a:r>
              <a:rPr b="0" i="0" lang="fr-FR" sz="1800" u="none" strike="noStrike">
                <a:solidFill>
                  <a:srgbClr val="000000"/>
                </a:solidFill>
                <a:latin typeface="Times New Roman"/>
                <a:ea typeface="Times New Roman"/>
                <a:cs typeface="Times New Roman"/>
                <a:sym typeface="Times New Roman"/>
              </a:rPr>
              <a:t> en 2018. L’année suivante, en 2019 on observe une légère hausse de </a:t>
            </a:r>
            <a:r>
              <a:rPr b="1" i="0" lang="fr-FR" sz="1800" u="none" strike="noStrike">
                <a:solidFill>
                  <a:srgbClr val="000000"/>
                </a:solidFill>
                <a:latin typeface="Times New Roman"/>
                <a:ea typeface="Times New Roman"/>
                <a:cs typeface="Times New Roman"/>
                <a:sym typeface="Times New Roman"/>
              </a:rPr>
              <a:t>0.90 %</a:t>
            </a:r>
            <a:r>
              <a:rPr b="0" i="0" lang="fr-FR" sz="1800" u="none" strike="noStrike">
                <a:solidFill>
                  <a:srgbClr val="000000"/>
                </a:solidFill>
                <a:latin typeface="Times New Roman"/>
                <a:ea typeface="Times New Roman"/>
                <a:cs typeface="Times New Roman"/>
                <a:sym typeface="Times New Roman"/>
              </a:rPr>
              <a:t> du taux d’inflation.  En 2020, c'est-à-dire durant la Covid19 on a observé une grande hausse  du taux de plus </a:t>
            </a:r>
            <a:r>
              <a:rPr b="1" i="0" lang="fr-FR" sz="1800" u="none" strike="noStrike">
                <a:solidFill>
                  <a:srgbClr val="000000"/>
                </a:solidFill>
                <a:latin typeface="Times New Roman"/>
                <a:ea typeface="Times New Roman"/>
                <a:cs typeface="Times New Roman"/>
                <a:sym typeface="Times New Roman"/>
              </a:rPr>
              <a:t>1 %</a:t>
            </a:r>
            <a:r>
              <a:rPr b="0" i="0" lang="fr-FR" sz="1800" u="none" strike="noStrike">
                <a:solidFill>
                  <a:srgbClr val="000000"/>
                </a:solidFill>
                <a:latin typeface="Times New Roman"/>
                <a:ea typeface="Times New Roman"/>
                <a:cs typeface="Times New Roman"/>
                <a:sym typeface="Times New Roman"/>
              </a:rPr>
              <a:t> faisant passer sa valeur à</a:t>
            </a:r>
            <a:r>
              <a:rPr b="1" i="0" lang="fr-FR" sz="1800" u="none" strike="noStrike">
                <a:solidFill>
                  <a:srgbClr val="000000"/>
                </a:solidFill>
                <a:latin typeface="Times New Roman"/>
                <a:ea typeface="Times New Roman"/>
                <a:cs typeface="Times New Roman"/>
                <a:sym typeface="Times New Roman"/>
              </a:rPr>
              <a:t> 1.91%</a:t>
            </a:r>
            <a:r>
              <a:rPr b="0" i="0" lang="fr-FR" sz="1800" u="none" strike="noStrike">
                <a:solidFill>
                  <a:srgbClr val="000000"/>
                </a:solidFill>
                <a:latin typeface="Times New Roman"/>
                <a:ea typeface="Times New Roman"/>
                <a:cs typeface="Times New Roman"/>
                <a:sym typeface="Times New Roman"/>
              </a:rPr>
              <a:t>. La période après Covid à également connue des hausses de taux d’inflation, notamment en 2021 avec 2.10% puis une légère baisse à 1.76% en 2022.</a:t>
            </a:r>
            <a:endParaRPr/>
          </a:p>
        </p:txBody>
      </p:sp>
      <p:sp>
        <p:nvSpPr>
          <p:cNvPr id="595" name="Google Shape;595;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La Côte d’Ivoire est le pays le plus riche de l’UEMOA et par conséquent le pays dans lequel la population a un pouvoir d’achat le plus élevé. Puis vient en seconde position le Sénégal, puis le Mali, le Burkina Faso, le Bénin, la Guinée, le Niger et enfin le Togo. Il faut cependant remarquer qu’il y a une grande différence entre le pouvoir d’achat des Ivoiriens de celui des autres nationalités de l' union économique.</a:t>
            </a:r>
            <a:endParaRPr/>
          </a:p>
        </p:txBody>
      </p:sp>
      <p:sp>
        <p:nvSpPr>
          <p:cNvPr id="616" name="Google Shape;616;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De façon générale au cours de cette période, c’est la Guinée qui a connu la plus grande inflation de prix avec une moyenne de</a:t>
            </a:r>
            <a:r>
              <a:rPr b="1" i="0" lang="fr-FR" sz="1800" u="none" strike="noStrike">
                <a:solidFill>
                  <a:srgbClr val="000000"/>
                </a:solidFill>
                <a:latin typeface="Times New Roman"/>
                <a:ea typeface="Times New Roman"/>
                <a:cs typeface="Times New Roman"/>
                <a:sym typeface="Times New Roman"/>
              </a:rPr>
              <a:t> 8.9 %.</a:t>
            </a:r>
            <a:r>
              <a:rPr b="0" i="0" lang="fr-FR" sz="1800" u="none" strike="noStrike">
                <a:solidFill>
                  <a:srgbClr val="000000"/>
                </a:solidFill>
                <a:latin typeface="Times New Roman"/>
                <a:ea typeface="Times New Roman"/>
                <a:cs typeface="Times New Roman"/>
                <a:sym typeface="Times New Roman"/>
              </a:rPr>
              <a:t> Un taux très élevé, le Sénégal occupe la  deuxième moyenne de</a:t>
            </a:r>
            <a:r>
              <a:rPr b="1" i="0" lang="fr-FR" sz="1800" u="none" strike="noStrike">
                <a:solidFill>
                  <a:srgbClr val="000000"/>
                </a:solidFill>
                <a:latin typeface="Times New Roman"/>
                <a:ea typeface="Times New Roman"/>
                <a:cs typeface="Times New Roman"/>
                <a:sym typeface="Times New Roman"/>
              </a:rPr>
              <a:t> 1.2 %</a:t>
            </a:r>
            <a:r>
              <a:rPr b="0" i="0" lang="fr-FR" sz="1800" u="none" strike="noStrike">
                <a:solidFill>
                  <a:srgbClr val="000000"/>
                </a:solidFill>
                <a:latin typeface="Times New Roman"/>
                <a:ea typeface="Times New Roman"/>
                <a:cs typeface="Times New Roman"/>
                <a:sym typeface="Times New Roman"/>
              </a:rPr>
              <a:t>, puis on retrouve successivement le Togo, la Côte d’Ivoire, le Burkina Faso, le Niger et le Mali.</a:t>
            </a:r>
            <a:endParaRPr b="0"/>
          </a:p>
          <a:p>
            <a:pPr indent="0" lvl="0" marL="0" rtl="0" algn="just">
              <a:spcBef>
                <a:spcPts val="2400"/>
              </a:spcBef>
              <a:spcAft>
                <a:spcPts val="0"/>
              </a:spcAft>
              <a:buNone/>
            </a:pPr>
            <a:r>
              <a:t/>
            </a:r>
            <a:endParaRPr/>
          </a:p>
          <a:p>
            <a:pPr indent="0" lvl="0" marL="0" rtl="0" algn="just">
              <a:spcBef>
                <a:spcPts val="2400"/>
              </a:spcBef>
              <a:spcAft>
                <a:spcPts val="0"/>
              </a:spcAft>
              <a:buNone/>
            </a:pPr>
            <a:br>
              <a:rPr lang="fr-FR"/>
            </a:br>
            <a:r>
              <a:rPr b="0" i="0" lang="fr-FR" sz="1800" u="none" strike="noStrike">
                <a:solidFill>
                  <a:srgbClr val="000000"/>
                </a:solidFill>
                <a:latin typeface="Times New Roman"/>
                <a:ea typeface="Times New Roman"/>
                <a:cs typeface="Times New Roman"/>
                <a:sym typeface="Times New Roman"/>
              </a:rPr>
              <a:t>Une vue plus détaillée de l'inflation en fonction des années, nous permet de nous apercevoir que les plus grand taux d’inflations ont été presque toutes enregistrés par la Guinée en 2020 (10.4 %), 2018 (9.8%), 2019 (9.5%), 2017 (8.9%),  2016 (8.2%), 2015 (8.2%),  2021(8.0 %) et enfin même en 2022 (7.9 %). Il y a plusieurs raisons qui peuvent expliquer les taux élevés d'inflation en Guinée. L'une des principales raisons est la hausse des prix des produits de base tels que les denrées alimentaires et les produits énergétiques. Cela peut être causé par des facteurs tels que les perturbations de l'approvisionnement en raison de la mauvaise infrastructure, des barrières commerciales et des tarifs douaniers élevés, ainsi que des perturbations climatiques qui affectent les récoltes.</a:t>
            </a:r>
            <a:endParaRPr b="0"/>
          </a:p>
          <a:p>
            <a:pPr indent="0" lvl="0" marL="0" rtl="0" algn="l">
              <a:spcBef>
                <a:spcPts val="1200"/>
              </a:spcBef>
              <a:spcAft>
                <a:spcPts val="0"/>
              </a:spcAft>
              <a:buNone/>
            </a:pPr>
            <a:br>
              <a:rPr lang="fr-FR"/>
            </a:br>
            <a:endParaRPr/>
          </a:p>
        </p:txBody>
      </p:sp>
      <p:sp>
        <p:nvSpPr>
          <p:cNvPr id="627" name="Google Shape;627;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Après s’être placé sur la vue auto model, c’est à cet instant que débute la clusterisation proprement dite. La première phase consiste à  importer les données. </a:t>
            </a:r>
            <a:endParaRPr/>
          </a:p>
        </p:txBody>
      </p:sp>
      <p:sp>
        <p:nvSpPr>
          <p:cNvPr id="664" name="Google Shape;664;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2" name="Google Shape;672;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La sélection de la tâche consiste à choisir si l’on veut prédire des valeurs, regrouper des valeurs suivant leur similarité ou détecter les valeurs aberrantes.</a:t>
            </a:r>
            <a:endParaRPr b="0"/>
          </a:p>
          <a:p>
            <a:pPr indent="0" lvl="0" marL="0" rtl="0" algn="just">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Les détails en image;</a:t>
            </a:r>
            <a:endParaRPr b="0"/>
          </a:p>
          <a:p>
            <a:pPr indent="0" lvl="0" marL="0" rtl="0" algn="l">
              <a:spcBef>
                <a:spcPts val="0"/>
              </a:spcBef>
              <a:spcAft>
                <a:spcPts val="0"/>
              </a:spcAft>
              <a:buNone/>
            </a:pPr>
            <a:br>
              <a:rPr lang="fr-FR"/>
            </a:br>
            <a:endParaRPr/>
          </a:p>
        </p:txBody>
      </p:sp>
      <p:sp>
        <p:nvSpPr>
          <p:cNvPr id="673" name="Google Shape;673;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 name="Google Shape;683;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Cette phase a pour but de choisir les attributs ou colonnes qui ont un statut que l’on va appeler “bon”; cette marque est reconnaissable grâce au cercle vert. Lorsqu’il est de couleur rouge, cela indique que la colonne en question n’est pas assez fiable pour être prise en compte.</a:t>
            </a:r>
            <a:endParaRPr b="0"/>
          </a:p>
          <a:p>
            <a:pPr indent="0" lvl="0" marL="0" rtl="0" algn="just">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Dans cette partie, on a également la possibilité d’avoir d’autres informations telles que:</a:t>
            </a:r>
            <a:endParaRPr b="0"/>
          </a:p>
          <a:p>
            <a:pPr indent="0" lvl="0" marL="0" rtl="0" algn="just">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-le pourcentage de valeurs manquantes;</a:t>
            </a:r>
            <a:endParaRPr b="0"/>
          </a:p>
          <a:p>
            <a:pPr indent="0" lvl="0" marL="0" rtl="0" algn="just">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 le caractère textuel de ces valeurs en terme de pourcentage.</a:t>
            </a:r>
            <a:endParaRPr b="0"/>
          </a:p>
          <a:p>
            <a:pPr indent="0" lvl="0" marL="0" rtl="0" algn="l">
              <a:spcBef>
                <a:spcPts val="0"/>
              </a:spcBef>
              <a:spcAft>
                <a:spcPts val="0"/>
              </a:spcAft>
              <a:buNone/>
            </a:pPr>
            <a:br>
              <a:rPr lang="fr-FR"/>
            </a:br>
            <a:endParaRPr/>
          </a:p>
        </p:txBody>
      </p:sp>
      <p:sp>
        <p:nvSpPr>
          <p:cNvPr id="684" name="Google Shape;684;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2" name="Google Shape;692;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Dans cette phase, l’on est appelé à choisir le nombre de clusters, le nombre maximal de valeurs, dont la colonne qui sera au-delà de cette valeur sera supprimée, toutes ces valeurs se rapportant aux compartiments model et data preparation. Nous avons le compartiment column analysis dans lequel, l’option nous donnée entre afficher </a:t>
            </a:r>
            <a:r>
              <a:rPr b="0" i="1" lang="fr-FR" sz="1800" u="none" strike="noStrike">
                <a:solidFill>
                  <a:srgbClr val="000000"/>
                </a:solidFill>
                <a:latin typeface="Times New Roman"/>
                <a:ea typeface="Times New Roman"/>
                <a:cs typeface="Times New Roman"/>
                <a:sym typeface="Times New Roman"/>
              </a:rPr>
              <a:t>les corrélations entre les colonnes ou non.</a:t>
            </a:r>
            <a:endParaRPr b="0"/>
          </a:p>
          <a:p>
            <a:pPr indent="0" lvl="0" marL="0" rtl="0" algn="just">
              <a:spcBef>
                <a:spcPts val="0"/>
              </a:spcBef>
              <a:spcAft>
                <a:spcPts val="0"/>
              </a:spcAft>
              <a:buNone/>
            </a:pPr>
            <a:br>
              <a:rPr b="0" lang="fr-FR"/>
            </a:br>
            <a:endParaRPr/>
          </a:p>
        </p:txBody>
      </p:sp>
      <p:sp>
        <p:nvSpPr>
          <p:cNvPr id="693" name="Google Shape;693;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Dans cette partie, il est question de présenter le nombre d’éléments constituant chaque cluster. Il est représenté par des curseurs, ce qui permet d’avoir un aperçu visuel de la répartition de ces données. </a:t>
            </a:r>
            <a:endParaRPr/>
          </a:p>
        </p:txBody>
      </p:sp>
      <p:sp>
        <p:nvSpPr>
          <p:cNvPr id="702" name="Google Shape;702;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2" name="Google Shape;712;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Nous avons également la possibilité de voir la table de centroids. Le nombre de centroïdes variant bien sûr en fonction du nombre de clusters choisis.</a:t>
            </a:r>
            <a:endParaRPr/>
          </a:p>
        </p:txBody>
      </p:sp>
      <p:sp>
        <p:nvSpPr>
          <p:cNvPr id="713" name="Google Shape;713;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Maintenant, il est temps de visualiser ces clusters</a:t>
            </a:r>
            <a:endParaRPr/>
          </a:p>
        </p:txBody>
      </p:sp>
      <p:sp>
        <p:nvSpPr>
          <p:cNvPr id="722" name="Google Shape;722;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 name="Google Shape;729;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Là il s’agit du cluster 0; les points de données en bleu</a:t>
            </a:r>
            <a:endParaRPr/>
          </a:p>
          <a:p>
            <a:pPr indent="0" lvl="0" marL="0" rtl="0" algn="l">
              <a:spcBef>
                <a:spcPts val="0"/>
              </a:spcBef>
              <a:spcAft>
                <a:spcPts val="0"/>
              </a:spcAft>
              <a:buNone/>
            </a:pPr>
            <a:r>
              <a:t/>
            </a:r>
            <a:endParaRPr b="0" i="0" sz="1800" u="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Times New Roman"/>
              <a:buNone/>
            </a:pPr>
            <a:r>
              <a:rPr b="0" i="0" lang="fr-FR" sz="1200" u="none" strike="noStrike">
                <a:solidFill>
                  <a:srgbClr val="000000"/>
                </a:solidFill>
                <a:latin typeface="Times New Roman"/>
                <a:ea typeface="Times New Roman"/>
                <a:cs typeface="Times New Roman"/>
                <a:sym typeface="Times New Roman"/>
              </a:rPr>
              <a:t>Les pays qui ont une croissance économique élevée, qui ont présenté le même modèle économique au cours d’une année</a:t>
            </a:r>
            <a:endParaRPr sz="1200"/>
          </a:p>
          <a:p>
            <a:pPr indent="0" lvl="0" marL="0" rtl="0" algn="l">
              <a:spcBef>
                <a:spcPts val="0"/>
              </a:spcBef>
              <a:spcAft>
                <a:spcPts val="0"/>
              </a:spcAft>
              <a:buNone/>
            </a:pPr>
            <a:r>
              <a:t/>
            </a:r>
            <a:endParaRPr/>
          </a:p>
        </p:txBody>
      </p:sp>
      <p:sp>
        <p:nvSpPr>
          <p:cNvPr id="730" name="Google Shape;730;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8" name="Google Shape;738;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Là on a cluster 1; les points de données en vert</a:t>
            </a:r>
            <a:endParaRPr/>
          </a:p>
          <a:p>
            <a:pPr indent="0" lvl="0" marL="0" rtl="0" algn="l">
              <a:spcBef>
                <a:spcPts val="0"/>
              </a:spcBef>
              <a:spcAft>
                <a:spcPts val="0"/>
              </a:spcAft>
              <a:buNone/>
            </a:pPr>
            <a:r>
              <a:t/>
            </a:r>
            <a:endParaRPr b="0" i="0" sz="1800" u="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Times New Roman"/>
              <a:buNone/>
            </a:pPr>
            <a:r>
              <a:rPr b="0" i="0" lang="fr-FR" sz="1800" u="none" strike="noStrike">
                <a:solidFill>
                  <a:srgbClr val="000000"/>
                </a:solidFill>
                <a:latin typeface="Times New Roman"/>
                <a:ea typeface="Times New Roman"/>
                <a:cs typeface="Times New Roman"/>
                <a:sym typeface="Times New Roman"/>
              </a:rPr>
              <a:t>Les pays qui ont une croissance économique moyenne, qui ont présenté le même modèle économique au cours d’une année</a:t>
            </a:r>
            <a:endParaRPr sz="1800"/>
          </a:p>
          <a:p>
            <a:pPr indent="0" lvl="0" marL="0" rtl="0" algn="l">
              <a:spcBef>
                <a:spcPts val="0"/>
              </a:spcBef>
              <a:spcAft>
                <a:spcPts val="0"/>
              </a:spcAft>
              <a:buNone/>
            </a:pPr>
            <a:r>
              <a:t/>
            </a:r>
            <a:endParaRPr sz="1800"/>
          </a:p>
        </p:txBody>
      </p:sp>
      <p:sp>
        <p:nvSpPr>
          <p:cNvPr id="739" name="Google Shape;739;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7" name="Google Shape;747;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Là on a cluster 2; les points de données en rouge</a:t>
            </a:r>
            <a:endParaRPr/>
          </a:p>
          <a:p>
            <a:pPr indent="0" lvl="0" marL="0" rtl="0" algn="l">
              <a:spcBef>
                <a:spcPts val="0"/>
              </a:spcBef>
              <a:spcAft>
                <a:spcPts val="0"/>
              </a:spcAft>
              <a:buNone/>
            </a:pPr>
            <a:r>
              <a:t/>
            </a:r>
            <a:endParaRPr b="0" i="0" sz="1800" u="none" strike="noStrike">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Les pays qui ont une croissance économique faible, qui ont présenté le même modèle économique au cours d’une année</a:t>
            </a:r>
            <a:endParaRPr sz="1800"/>
          </a:p>
        </p:txBody>
      </p:sp>
      <p:sp>
        <p:nvSpPr>
          <p:cNvPr id="748" name="Google Shape;748;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6" name="Google Shape;756;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Dans un premier temps, nous avons utilisé des outils ou plateformes pour télécharger le jeu de données et pour effectuer le prétraitement à savoir:</a:t>
            </a:r>
            <a:endParaRPr/>
          </a:p>
          <a:p>
            <a:pPr indent="0" lvl="0" marL="0" rtl="0" algn="l">
              <a:spcBef>
                <a:spcPts val="0"/>
              </a:spcBef>
              <a:spcAft>
                <a:spcPts val="0"/>
              </a:spcAft>
              <a:buNone/>
            </a:pPr>
            <a:r>
              <a:rPr lang="fr-FR"/>
              <a:t>Kaggle</a:t>
            </a:r>
            <a:endParaRPr/>
          </a:p>
          <a:p>
            <a:pPr indent="0" lvl="0" marL="0" rtl="0" algn="l">
              <a:spcBef>
                <a:spcPts val="0"/>
              </a:spcBef>
              <a:spcAft>
                <a:spcPts val="0"/>
              </a:spcAft>
              <a:buNone/>
            </a:pPr>
            <a:r>
              <a:rPr lang="fr-FR"/>
              <a:t>colab</a:t>
            </a:r>
            <a:endParaRPr/>
          </a:p>
        </p:txBody>
      </p:sp>
      <p:sp>
        <p:nvSpPr>
          <p:cNvPr id="163" name="Google Shape;16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Kaggle est une plateforme web qui accueille la plus grande communauté de Data Science au monde, avec des membres actifs qui se comptent par milliers dans 194 pays.</a:t>
            </a:r>
            <a:endParaRPr/>
          </a:p>
          <a:p>
            <a:pPr indent="0" lvl="0" marL="0" rtl="0" algn="l">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une grande quantité de données et de codes publiés par la communauté Sont accessibles gratuitement. À l’intérieur de Kaggle, on trouve des codes des jeux de données dont on a besoin pour réaliser des projets de science des données.</a:t>
            </a:r>
            <a:endParaRPr/>
          </a:p>
          <a:p>
            <a:pPr indent="0" lvl="0" marL="0" rtl="0" algn="l">
              <a:spcBef>
                <a:spcPts val="0"/>
              </a:spcBef>
              <a:spcAft>
                <a:spcPts val="0"/>
              </a:spcAft>
              <a:buNone/>
            </a:pPr>
            <a:r>
              <a:t/>
            </a:r>
            <a:endParaRPr b="0" i="0" sz="1800" u="none" strike="noStrike">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b="0" i="0" lang="fr-FR" sz="1800" u="none" strike="noStrike">
                <a:solidFill>
                  <a:srgbClr val="000000"/>
                </a:solidFill>
                <a:latin typeface="Times New Roman"/>
                <a:ea typeface="Times New Roman"/>
                <a:cs typeface="Times New Roman"/>
                <a:sym typeface="Times New Roman"/>
              </a:rPr>
              <a:t>En parlant de jeu de données, notre jeu de données se dénomme : Économie Africaine 1980-2022. Le dataset contient 31 colonnes relatives à des indicateurs de croissance économique; elle possède aussi 2322 lignes.</a:t>
            </a:r>
            <a:endParaRPr/>
          </a:p>
        </p:txBody>
      </p:sp>
      <p:sp>
        <p:nvSpPr>
          <p:cNvPr id="177" name="Google Shape;17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fr-FR" sz="1800" u="none" strike="noStrike">
                <a:solidFill>
                  <a:srgbClr val="4C5253"/>
                </a:solidFill>
                <a:latin typeface="Times New Roman"/>
                <a:ea typeface="Times New Roman"/>
                <a:cs typeface="Times New Roman"/>
                <a:sym typeface="Times New Roman"/>
              </a:rPr>
              <a:t>Google Colab  ou Colaboratory est un service cloud, offert par Google (gratuit), basé sur Jupyter Notebook et destiné à la formation et à la recherche dans l’apprentissage automatique. Cette plateforme permet d’entraîner des modèles de Machine Learning directement dans le cloud.</a:t>
            </a:r>
            <a:endParaRPr/>
          </a:p>
          <a:p>
            <a:pPr indent="0" lvl="0" marL="0" rtl="0" algn="l">
              <a:spcBef>
                <a:spcPts val="0"/>
              </a:spcBef>
              <a:spcAft>
                <a:spcPts val="0"/>
              </a:spcAft>
              <a:buNone/>
            </a:pPr>
            <a:r>
              <a:t/>
            </a:r>
            <a:endParaRPr b="0" i="0" sz="1800" u="none" strike="noStrike">
              <a:solidFill>
                <a:srgbClr val="4C5253"/>
              </a:solidFill>
              <a:latin typeface="Times New Roman"/>
              <a:ea typeface="Times New Roman"/>
              <a:cs typeface="Times New Roman"/>
              <a:sym typeface="Times New Roman"/>
            </a:endParaRPr>
          </a:p>
          <a:p>
            <a:pPr indent="0" lvl="0" marL="0" rtl="0" algn="l">
              <a:spcBef>
                <a:spcPts val="0"/>
              </a:spcBef>
              <a:spcAft>
                <a:spcPts val="0"/>
              </a:spcAft>
              <a:buNone/>
            </a:pPr>
            <a:r>
              <a:rPr b="0" i="0" lang="fr-FR" sz="1800" u="none" strike="noStrike">
                <a:solidFill>
                  <a:srgbClr val="4C5253"/>
                </a:solidFill>
                <a:latin typeface="Times New Roman"/>
                <a:ea typeface="Times New Roman"/>
                <a:cs typeface="Times New Roman"/>
                <a:sym typeface="Times New Roman"/>
              </a:rPr>
              <a:t>Parmi les traitements que nous avons eu à effectuer, nous avons : </a:t>
            </a:r>
            <a:endParaRPr/>
          </a:p>
        </p:txBody>
      </p:sp>
      <p:sp>
        <p:nvSpPr>
          <p:cNvPr id="190" name="Google Shape;19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Place maintenant aux outils qui ont servi à la visualisation de nos données avec rapidMiner.</a:t>
            </a:r>
            <a:endParaRPr/>
          </a:p>
        </p:txBody>
      </p:sp>
      <p:sp>
        <p:nvSpPr>
          <p:cNvPr id="203" name="Google Shape;20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15" name="Shape 15"/>
        <p:cNvGrpSpPr/>
        <p:nvPr/>
      </p:nvGrpSpPr>
      <p:grpSpPr>
        <a:xfrm>
          <a:off x="0" y="0"/>
          <a:ext cx="0" cy="0"/>
          <a:chOff x="0" y="0"/>
          <a:chExt cx="0" cy="0"/>
        </a:xfrm>
      </p:grpSpPr>
      <p:sp>
        <p:nvSpPr>
          <p:cNvPr id="16" name="Google Shape;16;p6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3"/>
          <p:cNvSpPr txBox="1"/>
          <p:nvPr>
            <p:ph idx="12" type="sldNum"/>
          </p:nvPr>
        </p:nvSpPr>
        <p:spPr>
          <a:xfrm>
            <a:off x="8610600" y="6239107"/>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72" name="Shape 72"/>
        <p:cNvGrpSpPr/>
        <p:nvPr/>
      </p:nvGrpSpPr>
      <p:grpSpPr>
        <a:xfrm>
          <a:off x="0" y="0"/>
          <a:ext cx="0" cy="0"/>
          <a:chOff x="0" y="0"/>
          <a:chExt cx="0" cy="0"/>
        </a:xfrm>
      </p:grpSpPr>
      <p:sp>
        <p:nvSpPr>
          <p:cNvPr id="73" name="Google Shape;73;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7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72"/>
          <p:cNvSpPr txBox="1"/>
          <p:nvPr>
            <p:ph idx="12" type="sldNum"/>
          </p:nvPr>
        </p:nvSpPr>
        <p:spPr>
          <a:xfrm>
            <a:off x="8610600" y="6239107"/>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78" name="Shape 78"/>
        <p:cNvGrpSpPr/>
        <p:nvPr/>
      </p:nvGrpSpPr>
      <p:grpSpPr>
        <a:xfrm>
          <a:off x="0" y="0"/>
          <a:ext cx="0" cy="0"/>
          <a:chOff x="0" y="0"/>
          <a:chExt cx="0" cy="0"/>
        </a:xfrm>
      </p:grpSpPr>
      <p:sp>
        <p:nvSpPr>
          <p:cNvPr id="79" name="Google Shape;79;p7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7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73"/>
          <p:cNvSpPr txBox="1"/>
          <p:nvPr>
            <p:ph idx="12" type="sldNum"/>
          </p:nvPr>
        </p:nvSpPr>
        <p:spPr>
          <a:xfrm>
            <a:off x="8610600" y="6239107"/>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1" name="Shape 21"/>
        <p:cNvGrpSpPr/>
        <p:nvPr/>
      </p:nvGrpSpPr>
      <p:grpSpPr>
        <a:xfrm>
          <a:off x="0" y="0"/>
          <a:ext cx="0" cy="0"/>
          <a:chOff x="0" y="0"/>
          <a:chExt cx="0" cy="0"/>
        </a:xfrm>
      </p:grpSpPr>
      <p:sp>
        <p:nvSpPr>
          <p:cNvPr id="22" name="Google Shape;22;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4"/>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27" name="Shape 27"/>
        <p:cNvGrpSpPr/>
        <p:nvPr/>
      </p:nvGrpSpPr>
      <p:grpSpPr>
        <a:xfrm>
          <a:off x="0" y="0"/>
          <a:ext cx="0" cy="0"/>
          <a:chOff x="0" y="0"/>
          <a:chExt cx="0" cy="0"/>
        </a:xfrm>
      </p:grpSpPr>
      <p:sp>
        <p:nvSpPr>
          <p:cNvPr id="28" name="Google Shape;28;p6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5"/>
          <p:cNvSpPr txBox="1"/>
          <p:nvPr>
            <p:ph idx="12" type="sldNum"/>
          </p:nvPr>
        </p:nvSpPr>
        <p:spPr>
          <a:xfrm>
            <a:off x="8610600" y="6239107"/>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33" name="Shape 33"/>
        <p:cNvGrpSpPr/>
        <p:nvPr/>
      </p:nvGrpSpPr>
      <p:grpSpPr>
        <a:xfrm>
          <a:off x="0" y="0"/>
          <a:ext cx="0" cy="0"/>
          <a:chOff x="0" y="0"/>
          <a:chExt cx="0" cy="0"/>
        </a:xfrm>
      </p:grpSpPr>
      <p:sp>
        <p:nvSpPr>
          <p:cNvPr id="34" name="Google Shape;34;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6"/>
          <p:cNvSpPr txBox="1"/>
          <p:nvPr>
            <p:ph idx="12" type="sldNum"/>
          </p:nvPr>
        </p:nvSpPr>
        <p:spPr>
          <a:xfrm>
            <a:off x="8610600" y="6239107"/>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40" name="Shape 40"/>
        <p:cNvGrpSpPr/>
        <p:nvPr/>
      </p:nvGrpSpPr>
      <p:grpSpPr>
        <a:xfrm>
          <a:off x="0" y="0"/>
          <a:ext cx="0" cy="0"/>
          <a:chOff x="0" y="0"/>
          <a:chExt cx="0" cy="0"/>
        </a:xfrm>
      </p:grpSpPr>
      <p:sp>
        <p:nvSpPr>
          <p:cNvPr id="41" name="Google Shape;41;p6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7"/>
          <p:cNvSpPr txBox="1"/>
          <p:nvPr>
            <p:ph idx="12" type="sldNum"/>
          </p:nvPr>
        </p:nvSpPr>
        <p:spPr>
          <a:xfrm>
            <a:off x="8610600" y="6239107"/>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49" name="Shape 49"/>
        <p:cNvGrpSpPr/>
        <p:nvPr/>
      </p:nvGrpSpPr>
      <p:grpSpPr>
        <a:xfrm>
          <a:off x="0" y="0"/>
          <a:ext cx="0" cy="0"/>
          <a:chOff x="0" y="0"/>
          <a:chExt cx="0" cy="0"/>
        </a:xfrm>
      </p:grpSpPr>
      <p:sp>
        <p:nvSpPr>
          <p:cNvPr id="50" name="Google Shape;50;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8"/>
          <p:cNvSpPr txBox="1"/>
          <p:nvPr>
            <p:ph idx="12" type="sldNum"/>
          </p:nvPr>
        </p:nvSpPr>
        <p:spPr>
          <a:xfrm>
            <a:off x="8610600" y="6239107"/>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54" name="Shape 54"/>
        <p:cNvGrpSpPr/>
        <p:nvPr/>
      </p:nvGrpSpPr>
      <p:grpSpPr>
        <a:xfrm>
          <a:off x="0" y="0"/>
          <a:ext cx="0" cy="0"/>
          <a:chOff x="0" y="0"/>
          <a:chExt cx="0" cy="0"/>
        </a:xfrm>
      </p:grpSpPr>
      <p:sp>
        <p:nvSpPr>
          <p:cNvPr id="55" name="Google Shape;55;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9"/>
          <p:cNvSpPr txBox="1"/>
          <p:nvPr>
            <p:ph idx="12" type="sldNum"/>
          </p:nvPr>
        </p:nvSpPr>
        <p:spPr>
          <a:xfrm>
            <a:off x="8610600" y="6239107"/>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58" name="Shape 58"/>
        <p:cNvGrpSpPr/>
        <p:nvPr/>
      </p:nvGrpSpPr>
      <p:grpSpPr>
        <a:xfrm>
          <a:off x="0" y="0"/>
          <a:ext cx="0" cy="0"/>
          <a:chOff x="0" y="0"/>
          <a:chExt cx="0" cy="0"/>
        </a:xfrm>
      </p:grpSpPr>
      <p:sp>
        <p:nvSpPr>
          <p:cNvPr id="59" name="Google Shape;59;p7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7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0"/>
          <p:cNvSpPr txBox="1"/>
          <p:nvPr>
            <p:ph idx="12" type="sldNum"/>
          </p:nvPr>
        </p:nvSpPr>
        <p:spPr>
          <a:xfrm>
            <a:off x="8610600" y="6239107"/>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65" name="Shape 65"/>
        <p:cNvGrpSpPr/>
        <p:nvPr/>
      </p:nvGrpSpPr>
      <p:grpSpPr>
        <a:xfrm>
          <a:off x="0" y="0"/>
          <a:ext cx="0" cy="0"/>
          <a:chOff x="0" y="0"/>
          <a:chExt cx="0" cy="0"/>
        </a:xfrm>
      </p:grpSpPr>
      <p:sp>
        <p:nvSpPr>
          <p:cNvPr id="66" name="Google Shape;66;p7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71"/>
          <p:cNvSpPr/>
          <p:nvPr>
            <p:ph idx="2" type="pic"/>
          </p:nvPr>
        </p:nvSpPr>
        <p:spPr>
          <a:xfrm>
            <a:off x="5183188" y="987425"/>
            <a:ext cx="6172200" cy="4873625"/>
          </a:xfrm>
          <a:prstGeom prst="rect">
            <a:avLst/>
          </a:prstGeom>
          <a:noFill/>
          <a:ln>
            <a:noFill/>
          </a:ln>
        </p:spPr>
      </p:sp>
      <p:sp>
        <p:nvSpPr>
          <p:cNvPr id="68" name="Google Shape;68;p7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1"/>
          <p:cNvSpPr txBox="1"/>
          <p:nvPr>
            <p:ph idx="12" type="sldNum"/>
          </p:nvPr>
        </p:nvSpPr>
        <p:spPr>
          <a:xfrm>
            <a:off x="8610600" y="6239107"/>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62"/>
          <p:cNvSpPr txBox="1"/>
          <p:nvPr>
            <p:ph idx="12" type="sldNum"/>
          </p:nvPr>
        </p:nvSpPr>
        <p:spPr>
          <a:xfrm>
            <a:off x="8610600" y="6239107"/>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3200" u="none" cap="none" strike="noStrike">
                <a:solidFill>
                  <a:srgbClr val="888888"/>
                </a:solidFill>
                <a:latin typeface="Calibri"/>
                <a:ea typeface="Calibri"/>
                <a:cs typeface="Calibri"/>
                <a:sym typeface="Calibri"/>
              </a:defRPr>
            </a:lvl1pPr>
            <a:lvl2pPr indent="0" lvl="1" marL="0" marR="0" rtl="0" algn="r">
              <a:spcBef>
                <a:spcPts val="0"/>
              </a:spcBef>
              <a:buNone/>
              <a:defRPr b="0" i="0" sz="3200" u="none" cap="none" strike="noStrike">
                <a:solidFill>
                  <a:srgbClr val="888888"/>
                </a:solidFill>
                <a:latin typeface="Calibri"/>
                <a:ea typeface="Calibri"/>
                <a:cs typeface="Calibri"/>
                <a:sym typeface="Calibri"/>
              </a:defRPr>
            </a:lvl2pPr>
            <a:lvl3pPr indent="0" lvl="2" marL="0" marR="0" rtl="0" algn="r">
              <a:spcBef>
                <a:spcPts val="0"/>
              </a:spcBef>
              <a:buNone/>
              <a:defRPr b="0" i="0" sz="3200" u="none" cap="none" strike="noStrike">
                <a:solidFill>
                  <a:srgbClr val="888888"/>
                </a:solidFill>
                <a:latin typeface="Calibri"/>
                <a:ea typeface="Calibri"/>
                <a:cs typeface="Calibri"/>
                <a:sym typeface="Calibri"/>
              </a:defRPr>
            </a:lvl3pPr>
            <a:lvl4pPr indent="0" lvl="3" marL="0" marR="0" rtl="0" algn="r">
              <a:spcBef>
                <a:spcPts val="0"/>
              </a:spcBef>
              <a:buNone/>
              <a:defRPr b="0" i="0" sz="3200" u="none" cap="none" strike="noStrike">
                <a:solidFill>
                  <a:srgbClr val="888888"/>
                </a:solidFill>
                <a:latin typeface="Calibri"/>
                <a:ea typeface="Calibri"/>
                <a:cs typeface="Calibri"/>
                <a:sym typeface="Calibri"/>
              </a:defRPr>
            </a:lvl4pPr>
            <a:lvl5pPr indent="0" lvl="4" marL="0" marR="0" rtl="0" algn="r">
              <a:spcBef>
                <a:spcPts val="0"/>
              </a:spcBef>
              <a:buNone/>
              <a:defRPr b="0" i="0" sz="3200" u="none" cap="none" strike="noStrike">
                <a:solidFill>
                  <a:srgbClr val="888888"/>
                </a:solidFill>
                <a:latin typeface="Calibri"/>
                <a:ea typeface="Calibri"/>
                <a:cs typeface="Calibri"/>
                <a:sym typeface="Calibri"/>
              </a:defRPr>
            </a:lvl5pPr>
            <a:lvl6pPr indent="0" lvl="5" marL="0" marR="0" rtl="0" algn="r">
              <a:spcBef>
                <a:spcPts val="0"/>
              </a:spcBef>
              <a:buNone/>
              <a:defRPr b="0" i="0" sz="3200" u="none" cap="none" strike="noStrike">
                <a:solidFill>
                  <a:srgbClr val="888888"/>
                </a:solidFill>
                <a:latin typeface="Calibri"/>
                <a:ea typeface="Calibri"/>
                <a:cs typeface="Calibri"/>
                <a:sym typeface="Calibri"/>
              </a:defRPr>
            </a:lvl6pPr>
            <a:lvl7pPr indent="0" lvl="6" marL="0" marR="0" rtl="0" algn="r">
              <a:spcBef>
                <a:spcPts val="0"/>
              </a:spcBef>
              <a:buNone/>
              <a:defRPr b="0" i="0" sz="3200" u="none" cap="none" strike="noStrike">
                <a:solidFill>
                  <a:srgbClr val="888888"/>
                </a:solidFill>
                <a:latin typeface="Calibri"/>
                <a:ea typeface="Calibri"/>
                <a:cs typeface="Calibri"/>
                <a:sym typeface="Calibri"/>
              </a:defRPr>
            </a:lvl7pPr>
            <a:lvl8pPr indent="0" lvl="7" marL="0" marR="0" rtl="0" algn="r">
              <a:spcBef>
                <a:spcPts val="0"/>
              </a:spcBef>
              <a:buNone/>
              <a:defRPr b="0" i="0" sz="3200" u="none" cap="none" strike="noStrike">
                <a:solidFill>
                  <a:srgbClr val="888888"/>
                </a:solidFill>
                <a:latin typeface="Calibri"/>
                <a:ea typeface="Calibri"/>
                <a:cs typeface="Calibri"/>
                <a:sym typeface="Calibri"/>
              </a:defRPr>
            </a:lvl8pPr>
            <a:lvl9pPr indent="0" lvl="8" marL="0" marR="0" rtl="0" algn="r">
              <a:spcBef>
                <a:spcPts val="0"/>
              </a:spcBef>
              <a:buNone/>
              <a:defRPr b="0" i="0" sz="3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jp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14.png"/><Relationship Id="rId5" Type="http://schemas.openxmlformats.org/officeDocument/2006/relationships/image" Target="../media/image27.png"/><Relationship Id="rId6"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36.png"/><Relationship Id="rId5" Type="http://schemas.openxmlformats.org/officeDocument/2006/relationships/image" Target="../media/image26.png"/><Relationship Id="rId6" Type="http://schemas.openxmlformats.org/officeDocument/2006/relationships/image" Target="../media/image33.png"/><Relationship Id="rId7"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29.jpg"/><Relationship Id="rId5" Type="http://schemas.openxmlformats.org/officeDocument/2006/relationships/image" Target="../media/image3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9.jpg"/><Relationship Id="rId4" Type="http://schemas.openxmlformats.org/officeDocument/2006/relationships/image" Target="../media/image4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39.jpg"/><Relationship Id="rId5" Type="http://schemas.openxmlformats.org/officeDocument/2006/relationships/image" Target="../media/image44.jpg"/><Relationship Id="rId6" Type="http://schemas.openxmlformats.org/officeDocument/2006/relationships/image" Target="../media/image3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jpg"/><Relationship Id="rId4" Type="http://schemas.openxmlformats.org/officeDocument/2006/relationships/image" Target="../media/image37.png"/><Relationship Id="rId5" Type="http://schemas.openxmlformats.org/officeDocument/2006/relationships/image" Target="../media/image34.jpg"/><Relationship Id="rId6" Type="http://schemas.openxmlformats.org/officeDocument/2006/relationships/image" Target="../media/image38.png"/><Relationship Id="rId7" Type="http://schemas.openxmlformats.org/officeDocument/2006/relationships/image" Target="../media/image45.png"/><Relationship Id="rId8"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8.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1.jpg"/><Relationship Id="rId4" Type="http://schemas.openxmlformats.org/officeDocument/2006/relationships/image" Target="../media/image4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0.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2.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5.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2.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6.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22.jpg"/><Relationship Id="rId5" Type="http://schemas.openxmlformats.org/officeDocument/2006/relationships/image" Target="../media/image1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7.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jpg"/><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5.png"/><Relationship Id="rId4" Type="http://schemas.openxmlformats.org/officeDocument/2006/relationships/image" Target="../media/image6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4.jpg"/><Relationship Id="rId4" Type="http://schemas.openxmlformats.org/officeDocument/2006/relationships/image" Target="../media/image77.png"/><Relationship Id="rId5" Type="http://schemas.openxmlformats.org/officeDocument/2006/relationships/image" Target="../media/image8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6.png"/><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9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6.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81.png"/><Relationship Id="rId7" Type="http://schemas.openxmlformats.org/officeDocument/2006/relationships/image" Target="../media/image8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3.png"/><Relationship Id="rId4" Type="http://schemas.openxmlformats.org/officeDocument/2006/relationships/image" Target="../media/image82.png"/><Relationship Id="rId5" Type="http://schemas.openxmlformats.org/officeDocument/2006/relationships/image" Target="../media/image81.png"/><Relationship Id="rId6" Type="http://schemas.openxmlformats.org/officeDocument/2006/relationships/image" Target="../media/image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11.png"/><Relationship Id="rId5"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9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12.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3570561" y="259"/>
            <a:ext cx="6759091" cy="3241022"/>
          </a:xfrm>
          <a:prstGeom prst="cloud">
            <a:avLst/>
          </a:prstGeom>
          <a:solidFill>
            <a:srgbClr val="00B0F0"/>
          </a:solidFill>
          <a:ln>
            <a:noFill/>
          </a:ln>
          <a:effectLst>
            <a:outerShdw blurRad="107950" algn="ctr" dir="5400000" dist="12700">
              <a:srgbClr val="000000"/>
            </a:outerShdw>
          </a:effectLst>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000"/>
              <a:buFont typeface="Arial"/>
              <a:buNone/>
            </a:pPr>
            <a:r>
              <a:t/>
            </a:r>
            <a:endParaRPr b="1" i="0" sz="4000" u="none" cap="none" strike="noStrike">
              <a:solidFill>
                <a:schemeClr val="dk1"/>
              </a:solidFill>
              <a:latin typeface="Calibri"/>
              <a:ea typeface="Calibri"/>
              <a:cs typeface="Calibri"/>
              <a:sym typeface="Calibri"/>
            </a:endParaRPr>
          </a:p>
        </p:txBody>
      </p:sp>
      <p:sp>
        <p:nvSpPr>
          <p:cNvPr id="89" name="Google Shape;89;p1"/>
          <p:cNvSpPr/>
          <p:nvPr/>
        </p:nvSpPr>
        <p:spPr>
          <a:xfrm>
            <a:off x="9333186" y="3616978"/>
            <a:ext cx="2800266" cy="875067"/>
          </a:xfrm>
          <a:prstGeom prst="flowChartTerminator">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fr-FR" sz="3300" u="none" cap="none" strike="noStrike">
                <a:solidFill>
                  <a:schemeClr val="dk1"/>
                </a:solidFill>
                <a:latin typeface="Calibri"/>
                <a:ea typeface="Calibri"/>
                <a:cs typeface="Calibri"/>
                <a:sym typeface="Calibri"/>
              </a:rPr>
              <a:t>ENSEIGNANT</a:t>
            </a:r>
            <a:endParaRPr/>
          </a:p>
        </p:txBody>
      </p:sp>
      <p:sp>
        <p:nvSpPr>
          <p:cNvPr id="90" name="Google Shape;90;p1"/>
          <p:cNvSpPr txBox="1"/>
          <p:nvPr/>
        </p:nvSpPr>
        <p:spPr>
          <a:xfrm>
            <a:off x="237868" y="4686258"/>
            <a:ext cx="11895584" cy="2025787"/>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i="0" lang="fr-FR" sz="3000" u="none" cap="none" strike="noStrike">
                <a:solidFill>
                  <a:schemeClr val="dk1"/>
                </a:solidFill>
                <a:latin typeface="Calibri"/>
                <a:ea typeface="Calibri"/>
                <a:cs typeface="Calibri"/>
                <a:sym typeface="Calibri"/>
              </a:rPr>
              <a:t>Habib AIDARA</a:t>
            </a:r>
            <a:endParaRPr/>
          </a:p>
          <a:p>
            <a:pPr indent="0" lvl="0" marL="0" marR="0" rtl="0" algn="l">
              <a:lnSpc>
                <a:spcPct val="150000"/>
              </a:lnSpc>
              <a:spcBef>
                <a:spcPts val="0"/>
              </a:spcBef>
              <a:spcAft>
                <a:spcPts val="0"/>
              </a:spcAft>
              <a:buNone/>
            </a:pPr>
            <a:r>
              <a:rPr b="1" i="0" lang="fr-FR" sz="3000" u="none" cap="none" strike="noStrike">
                <a:solidFill>
                  <a:schemeClr val="dk1"/>
                </a:solidFill>
                <a:latin typeface="Calibri"/>
                <a:ea typeface="Calibri"/>
                <a:cs typeface="Calibri"/>
                <a:sym typeface="Calibri"/>
              </a:rPr>
              <a:t>René Lothaire BAZIE								M. SARR</a:t>
            </a:r>
            <a:endParaRPr/>
          </a:p>
          <a:p>
            <a:pPr indent="0" lvl="0" marL="0" marR="0" rtl="0" algn="l">
              <a:lnSpc>
                <a:spcPct val="150000"/>
              </a:lnSpc>
              <a:spcBef>
                <a:spcPts val="0"/>
              </a:spcBef>
              <a:spcAft>
                <a:spcPts val="0"/>
              </a:spcAft>
              <a:buNone/>
            </a:pPr>
            <a:r>
              <a:rPr b="1" i="0" lang="fr-FR" sz="3000" u="none" cap="none" strike="noStrike">
                <a:solidFill>
                  <a:schemeClr val="dk1"/>
                </a:solidFill>
                <a:latin typeface="Calibri"/>
                <a:ea typeface="Calibri"/>
                <a:cs typeface="Calibri"/>
                <a:sym typeface="Calibri"/>
              </a:rPr>
              <a:t>Moussa Steve SANOGO							</a:t>
            </a:r>
            <a:endParaRPr b="0" i="0" sz="3200" u="none" cap="none" strike="noStrike">
              <a:solidFill>
                <a:schemeClr val="dk1"/>
              </a:solidFill>
              <a:latin typeface="Calibri"/>
              <a:ea typeface="Calibri"/>
              <a:cs typeface="Calibri"/>
              <a:sym typeface="Calibri"/>
            </a:endParaRPr>
          </a:p>
        </p:txBody>
      </p:sp>
      <p:sp>
        <p:nvSpPr>
          <p:cNvPr id="91" name="Google Shape;91;p1"/>
          <p:cNvSpPr/>
          <p:nvPr/>
        </p:nvSpPr>
        <p:spPr>
          <a:xfrm>
            <a:off x="58548" y="3535566"/>
            <a:ext cx="3512013" cy="956479"/>
          </a:xfrm>
          <a:prstGeom prst="flowChartTerminator">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fr-FR" sz="3300" u="none" cap="none" strike="noStrike">
                <a:solidFill>
                  <a:schemeClr val="dk1"/>
                </a:solidFill>
                <a:latin typeface="Calibri"/>
                <a:ea typeface="Calibri"/>
                <a:cs typeface="Calibri"/>
                <a:sym typeface="Calibri"/>
              </a:rPr>
              <a:t>REALISE PAR</a:t>
            </a:r>
            <a:endParaRPr/>
          </a:p>
        </p:txBody>
      </p:sp>
      <p:pic>
        <p:nvPicPr>
          <p:cNvPr descr="Ecole Supérieure Multinationale des Télécommunications - ESMT - Sencampus" id="92" name="Google Shape;92;p1"/>
          <p:cNvPicPr preferRelativeResize="0"/>
          <p:nvPr/>
        </p:nvPicPr>
        <p:blipFill rotWithShape="1">
          <a:blip r:embed="rId3">
            <a:alphaModFix/>
          </a:blip>
          <a:srcRect b="0" l="0" r="0" t="0"/>
          <a:stretch/>
        </p:blipFill>
        <p:spPr>
          <a:xfrm>
            <a:off x="58548" y="0"/>
            <a:ext cx="3207924" cy="2139420"/>
          </a:xfrm>
          <a:prstGeom prst="rect">
            <a:avLst/>
          </a:prstGeom>
          <a:noFill/>
          <a:ln>
            <a:noFill/>
          </a:ln>
        </p:spPr>
      </p:pic>
      <p:sp>
        <p:nvSpPr>
          <p:cNvPr id="93" name="Google Shape;93;p1"/>
          <p:cNvSpPr txBox="1"/>
          <p:nvPr>
            <p:ph idx="12" type="sldNum"/>
          </p:nvPr>
        </p:nvSpPr>
        <p:spPr>
          <a:xfrm>
            <a:off x="8610600" y="6239107"/>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220" name="Google Shape;220;p10"/>
          <p:cNvSpPr txBox="1"/>
          <p:nvPr>
            <p:ph idx="1" type="body"/>
          </p:nvPr>
        </p:nvSpPr>
        <p:spPr>
          <a:xfrm>
            <a:off x="132348" y="1411988"/>
            <a:ext cx="6444915" cy="544601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221" name="Google Shape;221;p10"/>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222" name="Google Shape;222;p10"/>
          <p:cNvSpPr/>
          <p:nvPr/>
        </p:nvSpPr>
        <p:spPr>
          <a:xfrm>
            <a:off x="4711910" y="60325"/>
            <a:ext cx="3357270" cy="838033"/>
          </a:xfrm>
          <a:prstGeom prst="flowChartTerminator">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3300">
                <a:solidFill>
                  <a:schemeClr val="dk1"/>
                </a:solidFill>
                <a:latin typeface="Calibri"/>
                <a:ea typeface="Calibri"/>
                <a:cs typeface="Calibri"/>
                <a:sym typeface="Calibri"/>
              </a:rPr>
              <a:t>POWER BI</a:t>
            </a:r>
            <a:endParaRPr/>
          </a:p>
        </p:txBody>
      </p:sp>
      <p:sp>
        <p:nvSpPr>
          <p:cNvPr id="223" name="Google Shape;223;p10"/>
          <p:cNvSpPr/>
          <p:nvPr/>
        </p:nvSpPr>
        <p:spPr>
          <a:xfrm>
            <a:off x="53637" y="1028450"/>
            <a:ext cx="5698462" cy="5769224"/>
          </a:xfrm>
          <a:prstGeom prst="roundRect">
            <a:avLst>
              <a:gd fmla="val 16667" name="adj"/>
            </a:avLst>
          </a:prstGeom>
          <a:solidFill>
            <a:srgbClr val="F2F2F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000"/>
              <a:buFont typeface="Calibri"/>
              <a:buNone/>
            </a:pPr>
            <a:r>
              <a:t/>
            </a:r>
            <a:endParaRPr sz="4000">
              <a:solidFill>
                <a:srgbClr val="FF0000"/>
              </a:solidFill>
              <a:latin typeface="Calibri"/>
              <a:ea typeface="Calibri"/>
              <a:cs typeface="Calibri"/>
              <a:sym typeface="Calibri"/>
            </a:endParaRPr>
          </a:p>
          <a:p>
            <a:pPr indent="0" lvl="0" marL="0" marR="0" rtl="0" algn="ctr">
              <a:spcBef>
                <a:spcPts val="0"/>
              </a:spcBef>
              <a:spcAft>
                <a:spcPts val="0"/>
              </a:spcAft>
              <a:buClr>
                <a:schemeClr val="dk1"/>
              </a:buClr>
              <a:buSzPts val="4000"/>
              <a:buFont typeface="Calibri"/>
              <a:buNone/>
            </a:pPr>
            <a:r>
              <a:t/>
            </a:r>
            <a:endParaRPr sz="4000">
              <a:solidFill>
                <a:srgbClr val="FF0000"/>
              </a:solidFill>
              <a:latin typeface="Calibri"/>
              <a:ea typeface="Calibri"/>
              <a:cs typeface="Calibri"/>
              <a:sym typeface="Calibri"/>
            </a:endParaRPr>
          </a:p>
          <a:p>
            <a:pPr indent="0" lvl="0" marL="0" marR="0" rtl="0" algn="ctr">
              <a:spcBef>
                <a:spcPts val="0"/>
              </a:spcBef>
              <a:spcAft>
                <a:spcPts val="0"/>
              </a:spcAft>
              <a:buClr>
                <a:srgbClr val="FF0000"/>
              </a:buClr>
              <a:buSzPts val="4000"/>
              <a:buFont typeface="Calibri"/>
              <a:buNone/>
            </a:pPr>
            <a:r>
              <a:rPr lang="fr-FR" sz="4000" u="sng">
                <a:solidFill>
                  <a:srgbClr val="FF0000"/>
                </a:solidFill>
                <a:latin typeface="Calibri"/>
                <a:ea typeface="Calibri"/>
                <a:cs typeface="Calibri"/>
                <a:sym typeface="Calibri"/>
              </a:rPr>
              <a:t>DEFINITION</a:t>
            </a:r>
            <a:endParaRPr/>
          </a:p>
          <a:p>
            <a:pPr indent="0" lvl="0" marL="0" marR="0" rtl="0" algn="ctr">
              <a:spcBef>
                <a:spcPts val="0"/>
              </a:spcBef>
              <a:spcAft>
                <a:spcPts val="0"/>
              </a:spcAft>
              <a:buClr>
                <a:schemeClr val="dk1"/>
              </a:buClr>
              <a:buSzPts val="4000"/>
              <a:buFont typeface="Calibri"/>
              <a:buNone/>
            </a:pPr>
            <a:r>
              <a:t/>
            </a:r>
            <a:endParaRPr sz="4000">
              <a:solidFill>
                <a:schemeClr val="lt1"/>
              </a:solidFill>
              <a:latin typeface="Calibri"/>
              <a:ea typeface="Calibri"/>
              <a:cs typeface="Calibri"/>
              <a:sym typeface="Calibri"/>
            </a:endParaRPr>
          </a:p>
          <a:p>
            <a:pPr indent="-203200" lvl="0" marL="0" marR="0" rtl="0" algn="l">
              <a:spcBef>
                <a:spcPts val="0"/>
              </a:spcBef>
              <a:spcAft>
                <a:spcPts val="0"/>
              </a:spcAft>
              <a:buClr>
                <a:schemeClr val="dk1"/>
              </a:buClr>
              <a:buSzPts val="3200"/>
              <a:buFont typeface="Noto Sans Symbols"/>
              <a:buChar char="▪"/>
            </a:pPr>
            <a:r>
              <a:rPr lang="fr-FR" sz="3200">
                <a:solidFill>
                  <a:schemeClr val="dk1"/>
                </a:solidFill>
                <a:latin typeface="Calibri"/>
                <a:ea typeface="Calibri"/>
                <a:cs typeface="Calibri"/>
                <a:sym typeface="Calibri"/>
              </a:rPr>
              <a:t>solution d'analyse de données de Microsoft;</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203200" lvl="0" marL="0" marR="0" rtl="0" algn="l">
              <a:spcBef>
                <a:spcPts val="0"/>
              </a:spcBef>
              <a:spcAft>
                <a:spcPts val="0"/>
              </a:spcAft>
              <a:buClr>
                <a:schemeClr val="dk1"/>
              </a:buClr>
              <a:buSzPts val="3200"/>
              <a:buFont typeface="Noto Sans Symbols"/>
              <a:buChar char="▪"/>
            </a:pPr>
            <a:r>
              <a:rPr lang="fr-FR" sz="3200">
                <a:solidFill>
                  <a:schemeClr val="dk1"/>
                </a:solidFill>
                <a:latin typeface="Calibri"/>
                <a:ea typeface="Calibri"/>
                <a:cs typeface="Calibri"/>
                <a:sym typeface="Calibri"/>
              </a:rPr>
              <a:t>classé leader depuis plusieurs années consécutives dans le Magic Quadrant de Gartner.</a:t>
            </a:r>
            <a:endParaRPr/>
          </a:p>
          <a:p>
            <a:pPr indent="0" lvl="0" marL="0" marR="0" rtl="0" algn="l">
              <a:spcBef>
                <a:spcPts val="0"/>
              </a:spcBef>
              <a:spcAft>
                <a:spcPts val="0"/>
              </a:spcAft>
              <a:buClr>
                <a:schemeClr val="dk1"/>
              </a:buClr>
              <a:buSzPts val="4000"/>
              <a:buFont typeface="Noto Sans Symbols"/>
              <a:buNone/>
            </a:pPr>
            <a:r>
              <a:t/>
            </a:r>
            <a:endParaRPr sz="4000">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4000"/>
              <a:buFont typeface="Noto Sans Symbols"/>
              <a:buNone/>
            </a:pPr>
            <a:r>
              <a:t/>
            </a:r>
            <a:endParaRPr sz="40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sp>
        <p:nvSpPr>
          <p:cNvPr id="224" name="Google Shape;224;p10"/>
          <p:cNvSpPr/>
          <p:nvPr/>
        </p:nvSpPr>
        <p:spPr>
          <a:xfrm>
            <a:off x="6316121" y="1028450"/>
            <a:ext cx="5698462" cy="5769224"/>
          </a:xfrm>
          <a:prstGeom prst="roundRect">
            <a:avLst>
              <a:gd fmla="val 16667" name="adj"/>
            </a:avLst>
          </a:prstGeom>
          <a:solidFill>
            <a:srgbClr val="F2F2F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500"/>
              <a:buFont typeface="Calibri"/>
              <a:buNone/>
            </a:pPr>
            <a:r>
              <a:t/>
            </a:r>
            <a:endParaRPr sz="3500" u="sng">
              <a:solidFill>
                <a:srgbClr val="FF0000"/>
              </a:solidFill>
              <a:latin typeface="Calibri"/>
              <a:ea typeface="Calibri"/>
              <a:cs typeface="Calibri"/>
              <a:sym typeface="Calibri"/>
            </a:endParaRPr>
          </a:p>
          <a:p>
            <a:pPr indent="0" lvl="0" marL="0" marR="0" rtl="0" algn="ctr">
              <a:spcBef>
                <a:spcPts val="0"/>
              </a:spcBef>
              <a:spcAft>
                <a:spcPts val="0"/>
              </a:spcAft>
              <a:buClr>
                <a:schemeClr val="dk1"/>
              </a:buClr>
              <a:buSzPts val="3500"/>
              <a:buFont typeface="Calibri"/>
              <a:buNone/>
            </a:pPr>
            <a:r>
              <a:t/>
            </a:r>
            <a:endParaRPr sz="3500" u="sng">
              <a:solidFill>
                <a:srgbClr val="FF0000"/>
              </a:solidFill>
              <a:latin typeface="Calibri"/>
              <a:ea typeface="Calibri"/>
              <a:cs typeface="Calibri"/>
              <a:sym typeface="Calibri"/>
            </a:endParaRPr>
          </a:p>
          <a:p>
            <a:pPr indent="0" lvl="0" marL="0" marR="0" rtl="0" algn="ctr">
              <a:spcBef>
                <a:spcPts val="0"/>
              </a:spcBef>
              <a:spcAft>
                <a:spcPts val="0"/>
              </a:spcAft>
              <a:buClr>
                <a:schemeClr val="dk1"/>
              </a:buClr>
              <a:buSzPts val="3500"/>
              <a:buFont typeface="Calibri"/>
              <a:buNone/>
            </a:pPr>
            <a:r>
              <a:t/>
            </a:r>
            <a:endParaRPr sz="3500" u="sng">
              <a:solidFill>
                <a:srgbClr val="FF0000"/>
              </a:solidFill>
              <a:latin typeface="Calibri"/>
              <a:ea typeface="Calibri"/>
              <a:cs typeface="Calibri"/>
              <a:sym typeface="Calibri"/>
            </a:endParaRPr>
          </a:p>
          <a:p>
            <a:pPr indent="0" lvl="0" marL="0" marR="0" rtl="0" algn="ctr">
              <a:spcBef>
                <a:spcPts val="0"/>
              </a:spcBef>
              <a:spcAft>
                <a:spcPts val="0"/>
              </a:spcAft>
              <a:buClr>
                <a:srgbClr val="FF0000"/>
              </a:buClr>
              <a:buSzPts val="3500"/>
              <a:buFont typeface="Calibri"/>
              <a:buNone/>
            </a:pPr>
            <a:r>
              <a:rPr lang="fr-FR" sz="3500" u="sng">
                <a:solidFill>
                  <a:srgbClr val="FF0000"/>
                </a:solidFill>
                <a:latin typeface="Calibri"/>
                <a:ea typeface="Calibri"/>
                <a:cs typeface="Calibri"/>
                <a:sym typeface="Calibri"/>
              </a:rPr>
              <a:t>FONCTIONNALITÉS</a:t>
            </a:r>
            <a:endParaRPr sz="3000">
              <a:solidFill>
                <a:schemeClr val="lt1"/>
              </a:solidFill>
              <a:latin typeface="Calibri"/>
              <a:ea typeface="Calibri"/>
              <a:cs typeface="Calibri"/>
              <a:sym typeface="Calibri"/>
            </a:endParaRPr>
          </a:p>
          <a:p>
            <a:pPr indent="0" lvl="0" marL="0" marR="0" rtl="0" algn="l">
              <a:spcBef>
                <a:spcPts val="0"/>
              </a:spcBef>
              <a:spcAft>
                <a:spcPts val="0"/>
              </a:spcAft>
              <a:buNone/>
            </a:pPr>
            <a:r>
              <a:rPr lang="fr-FR" sz="3000">
                <a:solidFill>
                  <a:schemeClr val="dk1"/>
                </a:solidFill>
                <a:latin typeface="Calibri"/>
                <a:ea typeface="Calibri"/>
                <a:cs typeface="Calibri"/>
                <a:sym typeface="Calibri"/>
              </a:rPr>
              <a:t> </a:t>
            </a:r>
            <a:endParaRPr/>
          </a:p>
          <a:p>
            <a:pPr indent="-457200" lvl="0" marL="457200" marR="0" rtl="0" algn="l">
              <a:spcBef>
                <a:spcPts val="0"/>
              </a:spcBef>
              <a:spcAft>
                <a:spcPts val="0"/>
              </a:spcAft>
              <a:buClr>
                <a:schemeClr val="dk1"/>
              </a:buClr>
              <a:buSzPts val="2800"/>
              <a:buFont typeface="Noto Sans Symbols"/>
              <a:buChar char="▪"/>
            </a:pPr>
            <a:r>
              <a:rPr lang="fr-FR" sz="2800">
                <a:solidFill>
                  <a:schemeClr val="dk1"/>
                </a:solidFill>
                <a:latin typeface="Calibri"/>
                <a:ea typeface="Calibri"/>
                <a:cs typeface="Calibri"/>
                <a:sym typeface="Calibri"/>
              </a:rPr>
              <a:t>La mise en place d’un outil de pilotage d’entreprise;</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571500" lvl="0" marL="571500" marR="0" rtl="0" algn="l">
              <a:spcBef>
                <a:spcPts val="0"/>
              </a:spcBef>
              <a:spcAft>
                <a:spcPts val="0"/>
              </a:spcAft>
              <a:buClr>
                <a:schemeClr val="dk1"/>
              </a:buClr>
              <a:buSzPts val="2800"/>
              <a:buFont typeface="Noto Sans Symbols"/>
              <a:buChar char="▪"/>
            </a:pPr>
            <a:r>
              <a:rPr lang="fr-FR" sz="2800">
                <a:solidFill>
                  <a:schemeClr val="dk1"/>
                </a:solidFill>
                <a:latin typeface="Calibri"/>
                <a:ea typeface="Calibri"/>
                <a:cs typeface="Calibri"/>
                <a:sym typeface="Calibri"/>
              </a:rPr>
              <a:t>La publication, centralisation et facilité d’accès des rapports sur le portail Power BI Service;</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571500" lvl="0" marL="571500" marR="0" rtl="0" algn="l">
              <a:spcBef>
                <a:spcPts val="0"/>
              </a:spcBef>
              <a:spcAft>
                <a:spcPts val="0"/>
              </a:spcAft>
              <a:buClr>
                <a:schemeClr val="dk1"/>
              </a:buClr>
              <a:buSzPts val="2800"/>
              <a:buFont typeface="Noto Sans Symbols"/>
              <a:buChar char="▪"/>
            </a:pPr>
            <a:r>
              <a:rPr lang="fr-FR" sz="2800">
                <a:solidFill>
                  <a:schemeClr val="dk1"/>
                </a:solidFill>
                <a:latin typeface="Calibri"/>
                <a:ea typeface="Calibri"/>
                <a:cs typeface="Calibri"/>
                <a:sym typeface="Calibri"/>
              </a:rPr>
              <a:t>La création de rapports à partir de différentes sources de données.</a:t>
            </a:r>
            <a:endParaRPr/>
          </a:p>
          <a:p>
            <a:pPr indent="0" lvl="0" marL="0" marR="0" rtl="0" algn="l">
              <a:spcBef>
                <a:spcPts val="0"/>
              </a:spcBef>
              <a:spcAft>
                <a:spcPts val="0"/>
              </a:spcAft>
              <a:buClr>
                <a:schemeClr val="dk1"/>
              </a:buClr>
              <a:buSzPts val="2500"/>
              <a:buFont typeface="Calibri"/>
              <a:buNone/>
            </a:pPr>
            <a:r>
              <a:t/>
            </a:r>
            <a:endParaRPr sz="25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4000"/>
              <a:buFont typeface="Calibri"/>
              <a:buNone/>
            </a:pPr>
            <a:r>
              <a:t/>
            </a:r>
            <a:endParaRPr sz="4000">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4000"/>
              <a:buFont typeface="Noto Sans Symbols"/>
              <a:buNone/>
            </a:pPr>
            <a:r>
              <a:t/>
            </a:r>
            <a:endParaRPr sz="4000">
              <a:solidFill>
                <a:schemeClr val="lt1"/>
              </a:solidFill>
              <a:latin typeface="Calibri"/>
              <a:ea typeface="Calibri"/>
              <a:cs typeface="Calibri"/>
              <a:sym typeface="Calibri"/>
            </a:endParaRPr>
          </a:p>
        </p:txBody>
      </p:sp>
      <p:pic>
        <p:nvPicPr>
          <p:cNvPr descr="Partenaire des solutions décisionnelles Microsoft BI - Koesio" id="225" name="Google Shape;225;p10"/>
          <p:cNvPicPr preferRelativeResize="0"/>
          <p:nvPr/>
        </p:nvPicPr>
        <p:blipFill rotWithShape="1">
          <a:blip r:embed="rId3">
            <a:alphaModFix/>
          </a:blip>
          <a:srcRect b="0" l="0" r="0" t="0"/>
          <a:stretch/>
        </p:blipFill>
        <p:spPr>
          <a:xfrm>
            <a:off x="53637" y="0"/>
            <a:ext cx="2296571" cy="60574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232" name="Google Shape;232;p11"/>
          <p:cNvSpPr txBox="1"/>
          <p:nvPr>
            <p:ph idx="1" type="body"/>
          </p:nvPr>
        </p:nvSpPr>
        <p:spPr>
          <a:xfrm>
            <a:off x="0" y="2129770"/>
            <a:ext cx="5659691" cy="441158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Font typeface="Noto Sans Symbols"/>
              <a:buChar char="❑"/>
            </a:pPr>
            <a:r>
              <a:rPr lang="fr-FR"/>
              <a:t>RapidMiner est une plateforme de machine Learning intégrée;</a:t>
            </a:r>
            <a:endParaRPr/>
          </a:p>
          <a:p>
            <a:pPr indent="-50800" lvl="0" marL="228600" rtl="0" algn="l">
              <a:lnSpc>
                <a:spcPct val="90000"/>
              </a:lnSpc>
              <a:spcBef>
                <a:spcPts val="1000"/>
              </a:spcBef>
              <a:spcAft>
                <a:spcPts val="0"/>
              </a:spcAft>
              <a:buClr>
                <a:schemeClr val="dk1"/>
              </a:buClr>
              <a:buSzPts val="2800"/>
              <a:buFont typeface="Noto Sans Symbols"/>
              <a:buNone/>
            </a:pPr>
            <a:r>
              <a:t/>
            </a:r>
            <a:endParaRPr/>
          </a:p>
          <a:p>
            <a:pPr indent="-228600" lvl="0" marL="228600" rtl="0" algn="l">
              <a:lnSpc>
                <a:spcPct val="90000"/>
              </a:lnSpc>
              <a:spcBef>
                <a:spcPts val="1000"/>
              </a:spcBef>
              <a:spcAft>
                <a:spcPts val="0"/>
              </a:spcAft>
              <a:buClr>
                <a:schemeClr val="dk1"/>
              </a:buClr>
              <a:buSzPts val="2800"/>
              <a:buFont typeface="Noto Sans Symbols"/>
              <a:buChar char="❑"/>
            </a:pPr>
            <a:r>
              <a:rPr lang="fr-FR"/>
              <a:t>très orientée no code, elle va de la création des modèles et applications d'IA jusqu'à leur déploiement.</a:t>
            </a:r>
            <a:endParaRPr/>
          </a:p>
          <a:p>
            <a:pPr indent="-50800" lvl="0" marL="228600" rtl="0" algn="l">
              <a:lnSpc>
                <a:spcPct val="90000"/>
              </a:lnSpc>
              <a:spcBef>
                <a:spcPts val="1000"/>
              </a:spcBef>
              <a:spcAft>
                <a:spcPts val="0"/>
              </a:spcAft>
              <a:buClr>
                <a:schemeClr val="dk1"/>
              </a:buClr>
              <a:buSzPts val="2800"/>
              <a:buFont typeface="Noto Sans Symbols"/>
              <a:buNone/>
            </a:pPr>
            <a:r>
              <a:t/>
            </a:r>
            <a:endParaRPr/>
          </a:p>
        </p:txBody>
      </p:sp>
      <p:sp>
        <p:nvSpPr>
          <p:cNvPr id="233" name="Google Shape;233;p11"/>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234" name="Google Shape;234;p11"/>
          <p:cNvSpPr/>
          <p:nvPr/>
        </p:nvSpPr>
        <p:spPr>
          <a:xfrm>
            <a:off x="4711910" y="60325"/>
            <a:ext cx="3357270" cy="838033"/>
          </a:xfrm>
          <a:prstGeom prst="flowChartTerminator">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3300">
                <a:solidFill>
                  <a:schemeClr val="dk1"/>
                </a:solidFill>
                <a:latin typeface="Calibri"/>
                <a:ea typeface="Calibri"/>
                <a:cs typeface="Calibri"/>
                <a:sym typeface="Calibri"/>
              </a:rPr>
              <a:t>RAPIDMINER</a:t>
            </a:r>
            <a:endParaRPr/>
          </a:p>
        </p:txBody>
      </p:sp>
      <p:pic>
        <p:nvPicPr>
          <p:cNvPr id="235" name="Google Shape;235;p11"/>
          <p:cNvPicPr preferRelativeResize="0"/>
          <p:nvPr/>
        </p:nvPicPr>
        <p:blipFill rotWithShape="1">
          <a:blip r:embed="rId3">
            <a:alphaModFix/>
          </a:blip>
          <a:srcRect b="0" l="0" r="0" t="0"/>
          <a:stretch/>
        </p:blipFill>
        <p:spPr>
          <a:xfrm>
            <a:off x="5864687" y="2129770"/>
            <a:ext cx="6327313" cy="3638205"/>
          </a:xfrm>
          <a:prstGeom prst="rect">
            <a:avLst/>
          </a:prstGeom>
          <a:noFill/>
          <a:ln>
            <a:noFill/>
          </a:ln>
        </p:spPr>
      </p:pic>
      <p:pic>
        <p:nvPicPr>
          <p:cNvPr descr="RapidMiner · GitHub" id="236" name="Google Shape;236;p11"/>
          <p:cNvPicPr preferRelativeResize="0"/>
          <p:nvPr/>
        </p:nvPicPr>
        <p:blipFill rotWithShape="1">
          <a:blip r:embed="rId4">
            <a:alphaModFix/>
          </a:blip>
          <a:srcRect b="0" l="0" r="0" t="0"/>
          <a:stretch/>
        </p:blipFill>
        <p:spPr>
          <a:xfrm>
            <a:off x="1" y="-1"/>
            <a:ext cx="1230186" cy="11421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242" name="Google Shape;242;p12"/>
          <p:cNvSpPr txBox="1"/>
          <p:nvPr>
            <p:ph idx="1" type="body"/>
          </p:nvPr>
        </p:nvSpPr>
        <p:spPr>
          <a:xfrm>
            <a:off x="0" y="0"/>
            <a:ext cx="7853304" cy="68580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t/>
            </a:r>
            <a:endParaRPr b="1" u="sng"/>
          </a:p>
          <a:p>
            <a:pPr indent="0" lvl="0" marL="0" rtl="0" algn="l">
              <a:lnSpc>
                <a:spcPct val="90000"/>
              </a:lnSpc>
              <a:spcBef>
                <a:spcPts val="1000"/>
              </a:spcBef>
              <a:spcAft>
                <a:spcPts val="0"/>
              </a:spcAft>
              <a:buClr>
                <a:schemeClr val="dk1"/>
              </a:buClr>
              <a:buSzPts val="3700"/>
              <a:buNone/>
            </a:pPr>
            <a:r>
              <a:rPr b="1" lang="fr-FR" sz="3700" u="sng"/>
              <a:t>RapidMiner est-il gratuit ?</a:t>
            </a:r>
            <a:endParaRPr/>
          </a:p>
          <a:p>
            <a:pPr indent="0" lvl="0" marL="0" rtl="0" algn="l">
              <a:lnSpc>
                <a:spcPct val="90000"/>
              </a:lnSpc>
              <a:spcBef>
                <a:spcPts val="1000"/>
              </a:spcBef>
              <a:spcAft>
                <a:spcPts val="0"/>
              </a:spcAft>
              <a:buClr>
                <a:schemeClr val="dk1"/>
              </a:buClr>
              <a:buSzPts val="2800"/>
              <a:buNone/>
            </a:pPr>
            <a:r>
              <a:t/>
            </a:r>
            <a:endParaRPr b="1" u="sng"/>
          </a:p>
          <a:p>
            <a:pPr indent="0" lvl="0" marL="0" rtl="0" algn="just">
              <a:lnSpc>
                <a:spcPct val="150000"/>
              </a:lnSpc>
              <a:spcBef>
                <a:spcPts val="1000"/>
              </a:spcBef>
              <a:spcAft>
                <a:spcPts val="0"/>
              </a:spcAft>
              <a:buClr>
                <a:schemeClr val="dk1"/>
              </a:buClr>
              <a:buSzPts val="3000"/>
              <a:buNone/>
            </a:pPr>
            <a:r>
              <a:rPr lang="fr-FR" sz="3000"/>
              <a:t>RapidMiner propose une édition open source de RapidMiner Studio, son environnement de modélisation de workflow d'apprentissage. Elle est téléchargeable gratuitement sur GitHub. Pour bénéficier de la plateforme dans son intégralité, il faudra se tourner vers ses déclinaisons propriétaires. Leurs tarifs sont disponibles sur demande.</a:t>
            </a:r>
            <a:endParaRPr/>
          </a:p>
        </p:txBody>
      </p:sp>
      <p:sp>
        <p:nvSpPr>
          <p:cNvPr id="243" name="Google Shape;243;p12"/>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descr="Pourquoi le 100 % gratuit n'existe pas !" id="244" name="Google Shape;244;p12"/>
          <p:cNvPicPr preferRelativeResize="0"/>
          <p:nvPr/>
        </p:nvPicPr>
        <p:blipFill rotWithShape="1">
          <a:blip r:embed="rId3">
            <a:alphaModFix/>
          </a:blip>
          <a:srcRect b="0" l="0" r="0" t="0"/>
          <a:stretch/>
        </p:blipFill>
        <p:spPr>
          <a:xfrm>
            <a:off x="9208169" y="33338"/>
            <a:ext cx="2762250" cy="1657350"/>
          </a:xfrm>
          <a:prstGeom prst="rect">
            <a:avLst/>
          </a:prstGeom>
          <a:noFill/>
          <a:ln>
            <a:noFill/>
          </a:ln>
        </p:spPr>
      </p:pic>
      <p:pic>
        <p:nvPicPr>
          <p:cNvPr descr="LabelPack A+ France - FAQ Foire aux questions - label-pack-a-plus.eu" id="245" name="Google Shape;245;p12"/>
          <p:cNvPicPr preferRelativeResize="0"/>
          <p:nvPr/>
        </p:nvPicPr>
        <p:blipFill rotWithShape="1">
          <a:blip r:embed="rId4">
            <a:alphaModFix/>
          </a:blip>
          <a:srcRect b="0" l="0" r="0" t="0"/>
          <a:stretch/>
        </p:blipFill>
        <p:spPr>
          <a:xfrm>
            <a:off x="9015664" y="2727857"/>
            <a:ext cx="2857500" cy="2857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3"/>
          <p:cNvSpPr txBox="1"/>
          <p:nvPr>
            <p:ph type="title"/>
          </p:nvPr>
        </p:nvSpPr>
        <p:spPr>
          <a:xfrm>
            <a:off x="950495" y="235474"/>
            <a:ext cx="10515600" cy="8874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252" name="Google Shape;252;p13"/>
          <p:cNvSpPr txBox="1"/>
          <p:nvPr>
            <p:ph idx="1" type="body"/>
          </p:nvPr>
        </p:nvSpPr>
        <p:spPr>
          <a:xfrm>
            <a:off x="1376517" y="1532843"/>
            <a:ext cx="10089578" cy="887474"/>
          </a:xfrm>
          <a:prstGeom prst="rect">
            <a:avLst/>
          </a:prstGeom>
          <a:noFill/>
          <a:ln>
            <a:noFill/>
          </a:ln>
        </p:spPr>
        <p:txBody>
          <a:bodyPr anchorCtr="0" anchor="t" bIns="45700" lIns="91425" spcFirstLastPara="1" rIns="91425" wrap="square" tIns="45700">
            <a:normAutofit/>
          </a:bodyPr>
          <a:lstStyle/>
          <a:p>
            <a:pPr indent="-228600" lvl="0" marL="228600" rtl="0" algn="ctr">
              <a:lnSpc>
                <a:spcPct val="100000"/>
              </a:lnSpc>
              <a:spcBef>
                <a:spcPts val="0"/>
              </a:spcBef>
              <a:spcAft>
                <a:spcPts val="0"/>
              </a:spcAft>
              <a:buClr>
                <a:schemeClr val="dk1"/>
              </a:buClr>
              <a:buSzPts val="2800"/>
              <a:buFont typeface="Noto Sans Symbols"/>
              <a:buChar char="❑"/>
            </a:pPr>
            <a:r>
              <a:rPr b="1" lang="fr-FR"/>
              <a:t> L’impossibilité d’afficher certaines représentations graphiques.</a:t>
            </a:r>
            <a:endParaRPr/>
          </a:p>
        </p:txBody>
      </p:sp>
      <p:sp>
        <p:nvSpPr>
          <p:cNvPr id="253" name="Google Shape;253;p13"/>
          <p:cNvSpPr txBox="1"/>
          <p:nvPr>
            <p:ph idx="12" type="sldNum"/>
          </p:nvPr>
        </p:nvSpPr>
        <p:spPr>
          <a:xfrm>
            <a:off x="9448800" y="647475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254" name="Google Shape;254;p13"/>
          <p:cNvSpPr/>
          <p:nvPr/>
        </p:nvSpPr>
        <p:spPr>
          <a:xfrm>
            <a:off x="2815002" y="92400"/>
            <a:ext cx="6845775" cy="1030548"/>
          </a:xfrm>
          <a:prstGeom prst="roundRect">
            <a:avLst>
              <a:gd fmla="val 16667" name="adj"/>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a:effectLst>
            <a:reflection blurRad="0" dir="0" dist="0" endA="300" endPos="35000" kx="0" rotWithShape="0" algn="bl" stA="52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rPr i="0" lang="fr-FR" sz="3000" u="none" strike="noStrike">
                <a:solidFill>
                  <a:srgbClr val="000000"/>
                </a:solidFill>
                <a:latin typeface="Times New Roman"/>
                <a:ea typeface="Times New Roman"/>
                <a:cs typeface="Times New Roman"/>
                <a:sym typeface="Times New Roman"/>
              </a:rPr>
              <a:t>DIFFICULTÉS RENCONTRÉES</a:t>
            </a:r>
            <a:endParaRPr sz="3000">
              <a:solidFill>
                <a:schemeClr val="dk1"/>
              </a:solidFill>
              <a:latin typeface="Calibri"/>
              <a:ea typeface="Calibri"/>
              <a:cs typeface="Calibri"/>
              <a:sym typeface="Calibri"/>
            </a:endParaRPr>
          </a:p>
        </p:txBody>
      </p:sp>
      <p:pic>
        <p:nvPicPr>
          <p:cNvPr descr="Coussin décoratif Red ballon pour la fête, anniversaire - FR.PIXERS.BE" id="255" name="Google Shape;255;p13"/>
          <p:cNvPicPr preferRelativeResize="0"/>
          <p:nvPr/>
        </p:nvPicPr>
        <p:blipFill rotWithShape="1">
          <a:blip r:embed="rId3">
            <a:alphaModFix/>
          </a:blip>
          <a:srcRect b="0" l="0" r="0" t="0"/>
          <a:stretch/>
        </p:blipFill>
        <p:spPr>
          <a:xfrm>
            <a:off x="9715631" y="67229"/>
            <a:ext cx="933450" cy="1223963"/>
          </a:xfrm>
          <a:prstGeom prst="rect">
            <a:avLst/>
          </a:prstGeom>
          <a:noFill/>
          <a:ln>
            <a:noFill/>
          </a:ln>
        </p:spPr>
      </p:pic>
      <p:pic>
        <p:nvPicPr>
          <p:cNvPr descr="Coussin décoratif Red ballon pour la fête, anniversaire - FR.PIXERS.BE" id="256" name="Google Shape;256;p13"/>
          <p:cNvPicPr preferRelativeResize="0"/>
          <p:nvPr/>
        </p:nvPicPr>
        <p:blipFill rotWithShape="1">
          <a:blip r:embed="rId3">
            <a:alphaModFix/>
          </a:blip>
          <a:srcRect b="0" l="0" r="0" t="0"/>
          <a:stretch/>
        </p:blipFill>
        <p:spPr>
          <a:xfrm>
            <a:off x="1826698" y="17632"/>
            <a:ext cx="933450" cy="1223963"/>
          </a:xfrm>
          <a:prstGeom prst="rect">
            <a:avLst/>
          </a:prstGeom>
          <a:noFill/>
          <a:ln>
            <a:noFill/>
          </a:ln>
        </p:spPr>
      </p:pic>
      <p:sp>
        <p:nvSpPr>
          <p:cNvPr id="257" name="Google Shape;257;p13"/>
          <p:cNvSpPr/>
          <p:nvPr/>
        </p:nvSpPr>
        <p:spPr>
          <a:xfrm>
            <a:off x="4371975" y="2767013"/>
            <a:ext cx="3448050" cy="13239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8" name="Google Shape;258;p13"/>
          <p:cNvPicPr preferRelativeResize="0"/>
          <p:nvPr/>
        </p:nvPicPr>
        <p:blipFill rotWithShape="1">
          <a:blip r:embed="rId4">
            <a:alphaModFix/>
          </a:blip>
          <a:srcRect b="0" l="0" r="0" t="0"/>
          <a:stretch/>
        </p:blipFill>
        <p:spPr>
          <a:xfrm>
            <a:off x="950495" y="3812247"/>
            <a:ext cx="2975331" cy="3045753"/>
          </a:xfrm>
          <a:prstGeom prst="rect">
            <a:avLst/>
          </a:prstGeom>
          <a:noFill/>
          <a:ln>
            <a:noFill/>
          </a:ln>
        </p:spPr>
      </p:pic>
      <p:pic>
        <p:nvPicPr>
          <p:cNvPr id="259" name="Google Shape;259;p13"/>
          <p:cNvPicPr preferRelativeResize="0"/>
          <p:nvPr/>
        </p:nvPicPr>
        <p:blipFill rotWithShape="1">
          <a:blip r:embed="rId5">
            <a:alphaModFix/>
          </a:blip>
          <a:srcRect b="0" l="0" r="0" t="0"/>
          <a:stretch/>
        </p:blipFill>
        <p:spPr>
          <a:xfrm>
            <a:off x="4721419" y="4429249"/>
            <a:ext cx="6744676" cy="2333009"/>
          </a:xfrm>
          <a:prstGeom prst="rect">
            <a:avLst/>
          </a:prstGeom>
          <a:noFill/>
          <a:ln>
            <a:noFill/>
          </a:ln>
        </p:spPr>
      </p:pic>
      <p:sp>
        <p:nvSpPr>
          <p:cNvPr id="260" name="Google Shape;260;p13"/>
          <p:cNvSpPr/>
          <p:nvPr/>
        </p:nvSpPr>
        <p:spPr>
          <a:xfrm>
            <a:off x="5314400" y="2274156"/>
            <a:ext cx="1599747" cy="1816832"/>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3d People - Homme, Personne Sautant Par-dessus Une Difficulté Obstacle  Obstacle Intitulé Banque D'Images Et Photos Libres De Droits. Image  15511176." id="261" name="Google Shape;261;p13"/>
          <p:cNvPicPr preferRelativeResize="0"/>
          <p:nvPr/>
        </p:nvPicPr>
        <p:blipFill rotWithShape="1">
          <a:blip r:embed="rId6">
            <a:alphaModFix/>
          </a:blip>
          <a:srcRect b="0" l="0" r="0" t="0"/>
          <a:stretch/>
        </p:blipFill>
        <p:spPr>
          <a:xfrm>
            <a:off x="0" y="77497"/>
            <a:ext cx="1376517" cy="1237123"/>
          </a:xfrm>
          <a:prstGeom prst="rect">
            <a:avLst/>
          </a:prstGeom>
          <a:noFill/>
          <a:ln>
            <a:noFill/>
          </a:ln>
        </p:spPr>
      </p:pic>
      <p:pic>
        <p:nvPicPr>
          <p:cNvPr descr="3d People - Homme, Personne Sautant Par-dessus Une Difficulté Obstacle  Obstacle Intitulé Banque D'Images Et Photos Libres De Droits. Image  15511176." id="262" name="Google Shape;262;p13"/>
          <p:cNvPicPr preferRelativeResize="0"/>
          <p:nvPr/>
        </p:nvPicPr>
        <p:blipFill rotWithShape="1">
          <a:blip r:embed="rId6">
            <a:alphaModFix/>
          </a:blip>
          <a:srcRect b="0" l="0" r="0" t="0"/>
          <a:stretch/>
        </p:blipFill>
        <p:spPr>
          <a:xfrm>
            <a:off x="0" y="235474"/>
            <a:ext cx="1376517" cy="12371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4"/>
          <p:cNvSpPr txBox="1"/>
          <p:nvPr>
            <p:ph type="title"/>
          </p:nvPr>
        </p:nvSpPr>
        <p:spPr>
          <a:xfrm>
            <a:off x="950495" y="235474"/>
            <a:ext cx="10515600" cy="8874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269" name="Google Shape;269;p14"/>
          <p:cNvSpPr txBox="1"/>
          <p:nvPr>
            <p:ph idx="1" type="body"/>
          </p:nvPr>
        </p:nvSpPr>
        <p:spPr>
          <a:xfrm>
            <a:off x="1376517" y="1532843"/>
            <a:ext cx="10089578" cy="887474"/>
          </a:xfrm>
          <a:prstGeom prst="rect">
            <a:avLst/>
          </a:prstGeom>
          <a:noFill/>
          <a:ln>
            <a:noFill/>
          </a:ln>
        </p:spPr>
        <p:txBody>
          <a:bodyPr anchorCtr="0" anchor="t" bIns="45700" lIns="91425" spcFirstLastPara="1" rIns="91425" wrap="square" tIns="45700">
            <a:normAutofit fontScale="92500"/>
          </a:bodyPr>
          <a:lstStyle/>
          <a:p>
            <a:pPr indent="-228600" lvl="0" marL="228600" rtl="0" algn="ctr">
              <a:lnSpc>
                <a:spcPct val="100000"/>
              </a:lnSpc>
              <a:spcBef>
                <a:spcPts val="0"/>
              </a:spcBef>
              <a:spcAft>
                <a:spcPts val="0"/>
              </a:spcAft>
              <a:buClr>
                <a:schemeClr val="dk1"/>
              </a:buClr>
              <a:buSzPct val="100000"/>
              <a:buFont typeface="Noto Sans Symbols"/>
              <a:buChar char="❑"/>
            </a:pPr>
            <a:r>
              <a:rPr b="1" lang="fr-FR"/>
              <a:t>La difficulté de construire plusieurs pages pour les plots comme c’est le cas avec les autres outils de visualisation (Tableau, Power BI)</a:t>
            </a:r>
            <a:endParaRPr/>
          </a:p>
        </p:txBody>
      </p:sp>
      <p:sp>
        <p:nvSpPr>
          <p:cNvPr id="270" name="Google Shape;270;p14"/>
          <p:cNvSpPr txBox="1"/>
          <p:nvPr>
            <p:ph idx="12" type="sldNum"/>
          </p:nvPr>
        </p:nvSpPr>
        <p:spPr>
          <a:xfrm>
            <a:off x="9448800" y="647475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271" name="Google Shape;271;p14"/>
          <p:cNvSpPr/>
          <p:nvPr/>
        </p:nvSpPr>
        <p:spPr>
          <a:xfrm>
            <a:off x="2815002" y="92400"/>
            <a:ext cx="6845775" cy="1030548"/>
          </a:xfrm>
          <a:prstGeom prst="roundRect">
            <a:avLst>
              <a:gd fmla="val 16667" name="adj"/>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a:effectLst>
            <a:reflection blurRad="0" dir="0" dist="0" endA="300" endPos="35000" kx="0" rotWithShape="0" algn="bl" stA="52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rPr i="0" lang="fr-FR" sz="3000" u="none" strike="noStrike">
                <a:solidFill>
                  <a:srgbClr val="000000"/>
                </a:solidFill>
                <a:latin typeface="Times New Roman"/>
                <a:ea typeface="Times New Roman"/>
                <a:cs typeface="Times New Roman"/>
                <a:sym typeface="Times New Roman"/>
              </a:rPr>
              <a:t>DIFFICULTÉS RENCONTRÉES</a:t>
            </a:r>
            <a:endParaRPr sz="3000">
              <a:solidFill>
                <a:schemeClr val="dk1"/>
              </a:solidFill>
              <a:latin typeface="Calibri"/>
              <a:ea typeface="Calibri"/>
              <a:cs typeface="Calibri"/>
              <a:sym typeface="Calibri"/>
            </a:endParaRPr>
          </a:p>
        </p:txBody>
      </p:sp>
      <p:pic>
        <p:nvPicPr>
          <p:cNvPr descr="Coussin décoratif Red ballon pour la fête, anniversaire - FR.PIXERS.BE" id="272" name="Google Shape;272;p14"/>
          <p:cNvPicPr preferRelativeResize="0"/>
          <p:nvPr/>
        </p:nvPicPr>
        <p:blipFill rotWithShape="1">
          <a:blip r:embed="rId3">
            <a:alphaModFix/>
          </a:blip>
          <a:srcRect b="0" l="0" r="0" t="0"/>
          <a:stretch/>
        </p:blipFill>
        <p:spPr>
          <a:xfrm>
            <a:off x="9715631" y="67229"/>
            <a:ext cx="933450" cy="1223963"/>
          </a:xfrm>
          <a:prstGeom prst="rect">
            <a:avLst/>
          </a:prstGeom>
          <a:noFill/>
          <a:ln>
            <a:noFill/>
          </a:ln>
        </p:spPr>
      </p:pic>
      <p:pic>
        <p:nvPicPr>
          <p:cNvPr descr="Coussin décoratif Red ballon pour la fête, anniversaire - FR.PIXERS.BE" id="273" name="Google Shape;273;p14"/>
          <p:cNvPicPr preferRelativeResize="0"/>
          <p:nvPr/>
        </p:nvPicPr>
        <p:blipFill rotWithShape="1">
          <a:blip r:embed="rId3">
            <a:alphaModFix/>
          </a:blip>
          <a:srcRect b="0" l="0" r="0" t="0"/>
          <a:stretch/>
        </p:blipFill>
        <p:spPr>
          <a:xfrm>
            <a:off x="1826698" y="17632"/>
            <a:ext cx="933450" cy="1223963"/>
          </a:xfrm>
          <a:prstGeom prst="rect">
            <a:avLst/>
          </a:prstGeom>
          <a:noFill/>
          <a:ln>
            <a:noFill/>
          </a:ln>
        </p:spPr>
      </p:pic>
      <p:sp>
        <p:nvSpPr>
          <p:cNvPr id="274" name="Google Shape;274;p14"/>
          <p:cNvSpPr/>
          <p:nvPr/>
        </p:nvSpPr>
        <p:spPr>
          <a:xfrm>
            <a:off x="4371975" y="2767013"/>
            <a:ext cx="3448050" cy="13239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5" name="Google Shape;275;p14"/>
          <p:cNvPicPr preferRelativeResize="0"/>
          <p:nvPr/>
        </p:nvPicPr>
        <p:blipFill rotWithShape="1">
          <a:blip r:embed="rId4">
            <a:alphaModFix/>
          </a:blip>
          <a:srcRect b="0" l="0" r="0" t="0"/>
          <a:stretch/>
        </p:blipFill>
        <p:spPr>
          <a:xfrm>
            <a:off x="0" y="3592295"/>
            <a:ext cx="2587291" cy="3172244"/>
          </a:xfrm>
          <a:prstGeom prst="rect">
            <a:avLst/>
          </a:prstGeom>
          <a:noFill/>
          <a:ln>
            <a:noFill/>
          </a:ln>
        </p:spPr>
      </p:pic>
      <p:pic>
        <p:nvPicPr>
          <p:cNvPr id="276" name="Google Shape;276;p14"/>
          <p:cNvPicPr preferRelativeResize="0"/>
          <p:nvPr/>
        </p:nvPicPr>
        <p:blipFill rotWithShape="1">
          <a:blip r:embed="rId5">
            <a:alphaModFix/>
          </a:blip>
          <a:srcRect b="0" l="0" r="0" t="0"/>
          <a:stretch/>
        </p:blipFill>
        <p:spPr>
          <a:xfrm>
            <a:off x="3208673" y="3554475"/>
            <a:ext cx="2587290" cy="3256417"/>
          </a:xfrm>
          <a:prstGeom prst="rect">
            <a:avLst/>
          </a:prstGeom>
          <a:noFill/>
          <a:ln>
            <a:noFill/>
          </a:ln>
        </p:spPr>
      </p:pic>
      <p:pic>
        <p:nvPicPr>
          <p:cNvPr id="277" name="Google Shape;277;p14"/>
          <p:cNvPicPr preferRelativeResize="0"/>
          <p:nvPr/>
        </p:nvPicPr>
        <p:blipFill rotWithShape="1">
          <a:blip r:embed="rId6">
            <a:alphaModFix/>
          </a:blip>
          <a:srcRect b="0" l="0" r="0" t="0"/>
          <a:stretch/>
        </p:blipFill>
        <p:spPr>
          <a:xfrm>
            <a:off x="7219950" y="3846346"/>
            <a:ext cx="4972050" cy="2490286"/>
          </a:xfrm>
          <a:prstGeom prst="rect">
            <a:avLst/>
          </a:prstGeom>
          <a:noFill/>
          <a:ln>
            <a:noFill/>
          </a:ln>
        </p:spPr>
      </p:pic>
      <p:sp>
        <p:nvSpPr>
          <p:cNvPr id="278" name="Google Shape;278;p14"/>
          <p:cNvSpPr/>
          <p:nvPr/>
        </p:nvSpPr>
        <p:spPr>
          <a:xfrm>
            <a:off x="5935579" y="4924926"/>
            <a:ext cx="1284371" cy="592091"/>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3d People - Homme, Personne Sautant Par-dessus Une Difficulté Obstacle  Obstacle Intitulé Banque D'Images Et Photos Libres De Droits. Image  15511176." id="279" name="Google Shape;279;p14"/>
          <p:cNvPicPr preferRelativeResize="0"/>
          <p:nvPr/>
        </p:nvPicPr>
        <p:blipFill rotWithShape="1">
          <a:blip r:embed="rId7">
            <a:alphaModFix/>
          </a:blip>
          <a:srcRect b="0" l="0" r="0" t="0"/>
          <a:stretch/>
        </p:blipFill>
        <p:spPr>
          <a:xfrm>
            <a:off x="0" y="80211"/>
            <a:ext cx="1376517" cy="12371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286" name="Google Shape;286;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287" name="Google Shape;287;p15"/>
          <p:cNvSpPr/>
          <p:nvPr/>
        </p:nvSpPr>
        <p:spPr>
          <a:xfrm>
            <a:off x="2571475" y="365125"/>
            <a:ext cx="7101914" cy="2233696"/>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4400">
                <a:solidFill>
                  <a:schemeClr val="lt1"/>
                </a:solidFill>
                <a:latin typeface="Calibri"/>
                <a:ea typeface="Calibri"/>
                <a:cs typeface="Calibri"/>
                <a:sym typeface="Calibri"/>
              </a:rPr>
              <a:t>PARTIE VISUALISATION</a:t>
            </a:r>
            <a:endParaRPr/>
          </a:p>
        </p:txBody>
      </p:sp>
      <p:sp>
        <p:nvSpPr>
          <p:cNvPr id="288" name="Google Shape;288;p15"/>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cxnSp>
        <p:nvCxnSpPr>
          <p:cNvPr id="289" name="Google Shape;289;p15"/>
          <p:cNvCxnSpPr/>
          <p:nvPr/>
        </p:nvCxnSpPr>
        <p:spPr>
          <a:xfrm>
            <a:off x="26432" y="3086100"/>
            <a:ext cx="12192000" cy="0"/>
          </a:xfrm>
          <a:prstGeom prst="straightConnector1">
            <a:avLst/>
          </a:prstGeom>
          <a:noFill/>
          <a:ln cap="flat" cmpd="sng" w="57150">
            <a:solidFill>
              <a:schemeClr val="accent1"/>
            </a:solidFill>
            <a:prstDash val="solid"/>
            <a:miter lim="800000"/>
            <a:headEnd len="sm" w="sm" type="none"/>
            <a:tailEnd len="sm" w="sm" type="none"/>
          </a:ln>
        </p:spPr>
      </p:cxnSp>
      <p:cxnSp>
        <p:nvCxnSpPr>
          <p:cNvPr id="290" name="Google Shape;290;p15"/>
          <p:cNvCxnSpPr/>
          <p:nvPr/>
        </p:nvCxnSpPr>
        <p:spPr>
          <a:xfrm>
            <a:off x="0" y="6076951"/>
            <a:ext cx="12192000" cy="0"/>
          </a:xfrm>
          <a:prstGeom prst="straightConnector1">
            <a:avLst/>
          </a:prstGeom>
          <a:noFill/>
          <a:ln cap="flat" cmpd="sng" w="57150">
            <a:solidFill>
              <a:schemeClr val="accent1"/>
            </a:solidFill>
            <a:prstDash val="solid"/>
            <a:miter lim="800000"/>
            <a:headEnd len="sm" w="sm" type="none"/>
            <a:tailEnd len="sm" w="sm" type="none"/>
          </a:ln>
        </p:spPr>
      </p:cxnSp>
      <p:sp>
        <p:nvSpPr>
          <p:cNvPr id="291" name="Google Shape;291;p15"/>
          <p:cNvSpPr/>
          <p:nvPr/>
        </p:nvSpPr>
        <p:spPr>
          <a:xfrm>
            <a:off x="136685" y="433200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 name="Google Shape;292;p15"/>
          <p:cNvSpPr/>
          <p:nvPr/>
        </p:nvSpPr>
        <p:spPr>
          <a:xfrm>
            <a:off x="1552300"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Google Shape;293;p15"/>
          <p:cNvSpPr/>
          <p:nvPr/>
        </p:nvSpPr>
        <p:spPr>
          <a:xfrm>
            <a:off x="3200801"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Google Shape;294;p15"/>
          <p:cNvSpPr/>
          <p:nvPr/>
        </p:nvSpPr>
        <p:spPr>
          <a:xfrm>
            <a:off x="4759208"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Google Shape;295;p15"/>
          <p:cNvSpPr/>
          <p:nvPr/>
        </p:nvSpPr>
        <p:spPr>
          <a:xfrm>
            <a:off x="6317615"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15"/>
          <p:cNvSpPr/>
          <p:nvPr/>
        </p:nvSpPr>
        <p:spPr>
          <a:xfrm>
            <a:off x="7876022"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15"/>
          <p:cNvSpPr/>
          <p:nvPr/>
        </p:nvSpPr>
        <p:spPr>
          <a:xfrm>
            <a:off x="9434429"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p15"/>
          <p:cNvSpPr/>
          <p:nvPr/>
        </p:nvSpPr>
        <p:spPr>
          <a:xfrm>
            <a:off x="11056193" y="433200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6"/>
          <p:cNvSpPr txBox="1"/>
          <p:nvPr>
            <p:ph type="title"/>
          </p:nvPr>
        </p:nvSpPr>
        <p:spPr>
          <a:xfrm>
            <a:off x="950495" y="235474"/>
            <a:ext cx="10515600" cy="8874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305" name="Google Shape;305;p16"/>
          <p:cNvSpPr txBox="1"/>
          <p:nvPr>
            <p:ph idx="1" type="body"/>
          </p:nvPr>
        </p:nvSpPr>
        <p:spPr>
          <a:xfrm>
            <a:off x="-1713" y="1672358"/>
            <a:ext cx="7493376" cy="516801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2300"/>
              <a:buNone/>
            </a:pPr>
            <a:r>
              <a:t/>
            </a:r>
            <a:endParaRPr sz="2300"/>
          </a:p>
          <a:p>
            <a:pPr indent="0" lvl="0" marL="0" rtl="0" algn="just">
              <a:lnSpc>
                <a:spcPct val="100000"/>
              </a:lnSpc>
              <a:spcBef>
                <a:spcPts val="1000"/>
              </a:spcBef>
              <a:spcAft>
                <a:spcPts val="0"/>
              </a:spcAft>
              <a:buClr>
                <a:schemeClr val="dk1"/>
              </a:buClr>
              <a:buSzPts val="2300"/>
              <a:buNone/>
            </a:pPr>
            <a:r>
              <a:t/>
            </a:r>
            <a:endParaRPr sz="2300"/>
          </a:p>
        </p:txBody>
      </p:sp>
      <p:sp>
        <p:nvSpPr>
          <p:cNvPr id="306" name="Google Shape;306;p16"/>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307" name="Google Shape;307;p16"/>
          <p:cNvSpPr/>
          <p:nvPr/>
        </p:nvSpPr>
        <p:spPr>
          <a:xfrm>
            <a:off x="2815002" y="27600"/>
            <a:ext cx="7083575" cy="1030548"/>
          </a:xfrm>
          <a:prstGeom prst="roundRect">
            <a:avLst>
              <a:gd fmla="val 16667" name="adj"/>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a:effectLst>
            <a:reflection blurRad="0" dir="0" dist="0" endA="300" endPos="35000" kx="0" rotWithShape="0" algn="bl" stA="52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fr-FR" sz="3000">
                <a:solidFill>
                  <a:schemeClr val="dk1"/>
                </a:solidFill>
                <a:latin typeface="Calibri"/>
                <a:ea typeface="Calibri"/>
                <a:cs typeface="Calibri"/>
                <a:sym typeface="Calibri"/>
              </a:rPr>
              <a:t>DÉFINITION DES TERMES ÉCONOMIQUES</a:t>
            </a:r>
            <a:endParaRPr/>
          </a:p>
        </p:txBody>
      </p:sp>
      <p:pic>
        <p:nvPicPr>
          <p:cNvPr descr="Coussin décoratif Red ballon pour la fête, anniversaire - FR.PIXERS.BE" id="308" name="Google Shape;308;p16"/>
          <p:cNvPicPr preferRelativeResize="0"/>
          <p:nvPr/>
        </p:nvPicPr>
        <p:blipFill rotWithShape="1">
          <a:blip r:embed="rId3">
            <a:alphaModFix/>
          </a:blip>
          <a:srcRect b="0" l="0" r="0" t="0"/>
          <a:stretch/>
        </p:blipFill>
        <p:spPr>
          <a:xfrm>
            <a:off x="9898577" y="67229"/>
            <a:ext cx="933450" cy="1223963"/>
          </a:xfrm>
          <a:prstGeom prst="rect">
            <a:avLst/>
          </a:prstGeom>
          <a:noFill/>
          <a:ln>
            <a:noFill/>
          </a:ln>
        </p:spPr>
      </p:pic>
      <p:pic>
        <p:nvPicPr>
          <p:cNvPr descr="Coussin décoratif Red ballon pour la fête, anniversaire - FR.PIXERS.BE" id="309" name="Google Shape;309;p16"/>
          <p:cNvPicPr preferRelativeResize="0"/>
          <p:nvPr/>
        </p:nvPicPr>
        <p:blipFill rotWithShape="1">
          <a:blip r:embed="rId3">
            <a:alphaModFix/>
          </a:blip>
          <a:srcRect b="0" l="0" r="0" t="0"/>
          <a:stretch/>
        </p:blipFill>
        <p:spPr>
          <a:xfrm>
            <a:off x="1826698" y="17632"/>
            <a:ext cx="933450" cy="1223963"/>
          </a:xfrm>
          <a:prstGeom prst="rect">
            <a:avLst/>
          </a:prstGeom>
          <a:noFill/>
          <a:ln>
            <a:noFill/>
          </a:ln>
        </p:spPr>
      </p:pic>
      <p:sp>
        <p:nvSpPr>
          <p:cNvPr id="310" name="Google Shape;310;p16"/>
          <p:cNvSpPr txBox="1"/>
          <p:nvPr/>
        </p:nvSpPr>
        <p:spPr>
          <a:xfrm>
            <a:off x="170697" y="1423048"/>
            <a:ext cx="8775032" cy="163121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2500">
                <a:solidFill>
                  <a:schemeClr val="dk1"/>
                </a:solidFill>
                <a:latin typeface="Calibri"/>
                <a:ea typeface="Calibri"/>
                <a:cs typeface="Calibri"/>
                <a:sym typeface="Calibri"/>
              </a:rPr>
              <a:t>Il s’agit là des colonnes que nous avons choisies pour la réalisation de notre analyse. Notons que nous avons exploité 13 colonnes du jeu de données plus 2 colonnes que nous avons créé pour une analyse plus pertinente ; </a:t>
            </a:r>
            <a:endParaRPr/>
          </a:p>
        </p:txBody>
      </p:sp>
      <p:sp>
        <p:nvSpPr>
          <p:cNvPr id="311" name="Google Shape;311;p16"/>
          <p:cNvSpPr txBox="1"/>
          <p:nvPr/>
        </p:nvSpPr>
        <p:spPr>
          <a:xfrm>
            <a:off x="256674" y="3175702"/>
            <a:ext cx="7234989"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700">
                <a:solidFill>
                  <a:schemeClr val="dk1"/>
                </a:solidFill>
                <a:latin typeface="Calibri"/>
                <a:ea typeface="Calibri"/>
                <a:cs typeface="Calibri"/>
                <a:sym typeface="Calibri"/>
              </a:rPr>
              <a:t>1. Real per Capita GDP Growth Rate (annual %)</a:t>
            </a:r>
            <a:endParaRPr b="1" sz="2700">
              <a:solidFill>
                <a:schemeClr val="dk1"/>
              </a:solidFill>
              <a:latin typeface="Calibri"/>
              <a:ea typeface="Calibri"/>
              <a:cs typeface="Calibri"/>
              <a:sym typeface="Calibri"/>
            </a:endParaRPr>
          </a:p>
        </p:txBody>
      </p:sp>
      <p:pic>
        <p:nvPicPr>
          <p:cNvPr descr="Ce que le PIB peut dire ou pas sur l'économie post-pandémique" id="312" name="Google Shape;312;p16"/>
          <p:cNvPicPr preferRelativeResize="0"/>
          <p:nvPr/>
        </p:nvPicPr>
        <p:blipFill rotWithShape="1">
          <a:blip r:embed="rId4">
            <a:alphaModFix/>
          </a:blip>
          <a:srcRect b="0" l="0" r="0" t="0"/>
          <a:stretch/>
        </p:blipFill>
        <p:spPr>
          <a:xfrm>
            <a:off x="9307263" y="4658257"/>
            <a:ext cx="2590215" cy="1437096"/>
          </a:xfrm>
          <a:prstGeom prst="rect">
            <a:avLst/>
          </a:prstGeom>
          <a:noFill/>
          <a:ln>
            <a:noFill/>
          </a:ln>
        </p:spPr>
      </p:pic>
      <p:pic>
        <p:nvPicPr>
          <p:cNvPr descr="Dossier] Croissance - Décroissance : Quand le pilotage doit résister au  grand écart - Financements &amp; Innovations &gt; Fonction finance - Daf-Mag.fr" id="313" name="Google Shape;313;p16"/>
          <p:cNvPicPr preferRelativeResize="0"/>
          <p:nvPr/>
        </p:nvPicPr>
        <p:blipFill rotWithShape="1">
          <a:blip r:embed="rId5">
            <a:alphaModFix/>
          </a:blip>
          <a:srcRect b="0" l="0" r="0" t="0"/>
          <a:stretch/>
        </p:blipFill>
        <p:spPr>
          <a:xfrm>
            <a:off x="9220953" y="2519611"/>
            <a:ext cx="2800350" cy="1628775"/>
          </a:xfrm>
          <a:prstGeom prst="rect">
            <a:avLst/>
          </a:prstGeom>
          <a:noFill/>
          <a:ln>
            <a:noFill/>
          </a:ln>
        </p:spPr>
      </p:pic>
      <p:sp>
        <p:nvSpPr>
          <p:cNvPr id="314" name="Google Shape;314;p16"/>
          <p:cNvSpPr txBox="1"/>
          <p:nvPr/>
        </p:nvSpPr>
        <p:spPr>
          <a:xfrm>
            <a:off x="294522" y="4974714"/>
            <a:ext cx="7234989"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700">
                <a:solidFill>
                  <a:schemeClr val="dk1"/>
                </a:solidFill>
                <a:latin typeface="Calibri"/>
                <a:ea typeface="Calibri"/>
                <a:cs typeface="Calibri"/>
                <a:sym typeface="Calibri"/>
              </a:rPr>
              <a:t>2. Real GDP growth (annual %)</a:t>
            </a:r>
            <a:endParaRPr b="1" sz="27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321" name="Google Shape;321;p17"/>
          <p:cNvSpPr txBox="1"/>
          <p:nvPr>
            <p:ph idx="1" type="body"/>
          </p:nvPr>
        </p:nvSpPr>
        <p:spPr>
          <a:xfrm>
            <a:off x="0" y="1"/>
            <a:ext cx="7090611" cy="673768"/>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chemeClr val="dk1"/>
              </a:buClr>
              <a:buSzPct val="100000"/>
              <a:buNone/>
            </a:pPr>
            <a:r>
              <a:rPr b="1" lang="fr-FR"/>
              <a:t>3. Gross domestic product (constant prices US$)</a:t>
            </a:r>
            <a:endParaRPr b="1"/>
          </a:p>
        </p:txBody>
      </p:sp>
      <p:sp>
        <p:nvSpPr>
          <p:cNvPr id="322" name="Google Shape;322;p17"/>
          <p:cNvSpPr txBox="1"/>
          <p:nvPr>
            <p:ph idx="12" type="sldNum"/>
          </p:nvPr>
        </p:nvSpPr>
        <p:spPr>
          <a:xfrm>
            <a:off x="11353800" y="6492875"/>
            <a:ext cx="757990" cy="36170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323" name="Google Shape;323;p17"/>
          <p:cNvSpPr txBox="1"/>
          <p:nvPr/>
        </p:nvSpPr>
        <p:spPr>
          <a:xfrm>
            <a:off x="0" y="1718928"/>
            <a:ext cx="7716252" cy="673768"/>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90000"/>
              </a:lnSpc>
              <a:spcBef>
                <a:spcPts val="0"/>
              </a:spcBef>
              <a:spcAft>
                <a:spcPts val="0"/>
              </a:spcAft>
              <a:buClr>
                <a:schemeClr val="dk1"/>
              </a:buClr>
              <a:buSzPct val="100000"/>
              <a:buFont typeface="Arial"/>
              <a:buNone/>
            </a:pPr>
            <a:r>
              <a:rPr b="1" lang="fr-FR" sz="2800">
                <a:solidFill>
                  <a:schemeClr val="dk1"/>
                </a:solidFill>
                <a:latin typeface="Calibri"/>
                <a:ea typeface="Calibri"/>
                <a:cs typeface="Calibri"/>
                <a:sym typeface="Calibri"/>
              </a:rPr>
              <a:t>4. Gross domestic product current prices (current US$)</a:t>
            </a:r>
            <a:endParaRPr b="1" sz="2800">
              <a:solidFill>
                <a:schemeClr val="dk1"/>
              </a:solidFill>
              <a:latin typeface="Calibri"/>
              <a:ea typeface="Calibri"/>
              <a:cs typeface="Calibri"/>
              <a:sym typeface="Calibri"/>
            </a:endParaRPr>
          </a:p>
        </p:txBody>
      </p:sp>
      <p:sp>
        <p:nvSpPr>
          <p:cNvPr id="324" name="Google Shape;324;p17"/>
          <p:cNvSpPr txBox="1"/>
          <p:nvPr/>
        </p:nvSpPr>
        <p:spPr>
          <a:xfrm>
            <a:off x="0" y="5595279"/>
            <a:ext cx="7716253" cy="673768"/>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90000"/>
              </a:lnSpc>
              <a:spcBef>
                <a:spcPts val="0"/>
              </a:spcBef>
              <a:spcAft>
                <a:spcPts val="0"/>
              </a:spcAft>
              <a:buClr>
                <a:schemeClr val="dk1"/>
              </a:buClr>
              <a:buSzPct val="100000"/>
              <a:buFont typeface="Arial"/>
              <a:buNone/>
            </a:pPr>
            <a:r>
              <a:rPr b="1" lang="fr-FR" sz="2800">
                <a:solidFill>
                  <a:schemeClr val="dk1"/>
                </a:solidFill>
                <a:latin typeface="Calibri"/>
                <a:ea typeface="Calibri"/>
                <a:cs typeface="Calibri"/>
                <a:sym typeface="Calibri"/>
              </a:rPr>
              <a:t>6. Gross capital formation Private sector (current US$)</a:t>
            </a:r>
            <a:endParaRPr b="1" sz="2800">
              <a:solidFill>
                <a:schemeClr val="dk1"/>
              </a:solidFill>
              <a:latin typeface="Calibri"/>
              <a:ea typeface="Calibri"/>
              <a:cs typeface="Calibri"/>
              <a:sym typeface="Calibri"/>
            </a:endParaRPr>
          </a:p>
        </p:txBody>
      </p:sp>
      <p:sp>
        <p:nvSpPr>
          <p:cNvPr id="325" name="Google Shape;325;p17"/>
          <p:cNvSpPr txBox="1"/>
          <p:nvPr/>
        </p:nvSpPr>
        <p:spPr>
          <a:xfrm>
            <a:off x="0" y="3763560"/>
            <a:ext cx="7090611" cy="67376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b="1" lang="fr-FR" sz="2800">
                <a:solidFill>
                  <a:schemeClr val="dk1"/>
                </a:solidFill>
                <a:latin typeface="Calibri"/>
                <a:ea typeface="Calibri"/>
                <a:cs typeface="Calibri"/>
                <a:sym typeface="Calibri"/>
              </a:rPr>
              <a:t>5. Gross capital formation (current US$)</a:t>
            </a:r>
            <a:endParaRPr b="1" sz="2800">
              <a:solidFill>
                <a:schemeClr val="dk1"/>
              </a:solidFill>
              <a:latin typeface="Calibri"/>
              <a:ea typeface="Calibri"/>
              <a:cs typeface="Calibri"/>
              <a:sym typeface="Calibri"/>
            </a:endParaRPr>
          </a:p>
        </p:txBody>
      </p:sp>
      <p:pic>
        <p:nvPicPr>
          <p:cNvPr descr="Features Of The Private Sector – Financial Yard" id="326" name="Google Shape;326;p17"/>
          <p:cNvPicPr preferRelativeResize="0"/>
          <p:nvPr/>
        </p:nvPicPr>
        <p:blipFill rotWithShape="1">
          <a:blip r:embed="rId3">
            <a:alphaModFix/>
          </a:blip>
          <a:srcRect b="0" l="0" r="0" t="0"/>
          <a:stretch/>
        </p:blipFill>
        <p:spPr>
          <a:xfrm>
            <a:off x="8925177" y="5060625"/>
            <a:ext cx="2619375" cy="1743075"/>
          </a:xfrm>
          <a:prstGeom prst="rect">
            <a:avLst/>
          </a:prstGeom>
          <a:noFill/>
          <a:ln>
            <a:noFill/>
          </a:ln>
        </p:spPr>
      </p:pic>
      <p:pic>
        <p:nvPicPr>
          <p:cNvPr descr="India's GDP grows by 13.5% in the first quarter of financial year 2022-23" id="327" name="Google Shape;327;p17"/>
          <p:cNvPicPr preferRelativeResize="0"/>
          <p:nvPr/>
        </p:nvPicPr>
        <p:blipFill rotWithShape="1">
          <a:blip r:embed="rId4">
            <a:alphaModFix/>
          </a:blip>
          <a:srcRect b="0" l="0" r="0" t="0"/>
          <a:stretch/>
        </p:blipFill>
        <p:spPr>
          <a:xfrm>
            <a:off x="7539790" y="474662"/>
            <a:ext cx="4652210" cy="38567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334" name="Google Shape;334;p18"/>
          <p:cNvSpPr txBox="1"/>
          <p:nvPr>
            <p:ph idx="1" type="body"/>
          </p:nvPr>
        </p:nvSpPr>
        <p:spPr>
          <a:xfrm>
            <a:off x="0" y="1"/>
            <a:ext cx="7652084" cy="673768"/>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chemeClr val="dk1"/>
              </a:buClr>
              <a:buSzPct val="100000"/>
              <a:buNone/>
            </a:pPr>
            <a:r>
              <a:rPr b="1" lang="fr-FR"/>
              <a:t>7. Gross capital formation Public sector (current US$)</a:t>
            </a:r>
            <a:endParaRPr b="1"/>
          </a:p>
        </p:txBody>
      </p:sp>
      <p:sp>
        <p:nvSpPr>
          <p:cNvPr id="335" name="Google Shape;335;p18"/>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336" name="Google Shape;336;p18"/>
          <p:cNvSpPr txBox="1"/>
          <p:nvPr/>
        </p:nvSpPr>
        <p:spPr>
          <a:xfrm>
            <a:off x="0" y="1718928"/>
            <a:ext cx="7427495" cy="67376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b="1" lang="fr-FR" sz="2800">
                <a:solidFill>
                  <a:schemeClr val="dk1"/>
                </a:solidFill>
                <a:latin typeface="Calibri"/>
                <a:ea typeface="Calibri"/>
                <a:cs typeface="Calibri"/>
                <a:sym typeface="Calibri"/>
              </a:rPr>
              <a:t>8. Exports of goods and services (current US$)</a:t>
            </a:r>
            <a:endParaRPr b="1" sz="2800">
              <a:solidFill>
                <a:schemeClr val="dk1"/>
              </a:solidFill>
              <a:latin typeface="Calibri"/>
              <a:ea typeface="Calibri"/>
              <a:cs typeface="Calibri"/>
              <a:sym typeface="Calibri"/>
            </a:endParaRPr>
          </a:p>
        </p:txBody>
      </p:sp>
      <p:sp>
        <p:nvSpPr>
          <p:cNvPr id="337" name="Google Shape;337;p18"/>
          <p:cNvSpPr txBox="1"/>
          <p:nvPr/>
        </p:nvSpPr>
        <p:spPr>
          <a:xfrm>
            <a:off x="0" y="5595279"/>
            <a:ext cx="7427495" cy="67376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b="1" lang="fr-FR" sz="2800">
                <a:solidFill>
                  <a:schemeClr val="dk1"/>
                </a:solidFill>
                <a:latin typeface="Calibri"/>
                <a:ea typeface="Calibri"/>
                <a:cs typeface="Calibri"/>
                <a:sym typeface="Calibri"/>
              </a:rPr>
              <a:t>10. Household final consumption expediter</a:t>
            </a:r>
            <a:endParaRPr b="1" sz="2800">
              <a:solidFill>
                <a:schemeClr val="dk1"/>
              </a:solidFill>
              <a:latin typeface="Calibri"/>
              <a:ea typeface="Calibri"/>
              <a:cs typeface="Calibri"/>
              <a:sym typeface="Calibri"/>
            </a:endParaRPr>
          </a:p>
        </p:txBody>
      </p:sp>
      <p:sp>
        <p:nvSpPr>
          <p:cNvPr id="338" name="Google Shape;338;p18"/>
          <p:cNvSpPr txBox="1"/>
          <p:nvPr/>
        </p:nvSpPr>
        <p:spPr>
          <a:xfrm>
            <a:off x="0" y="3763560"/>
            <a:ext cx="7090611" cy="67376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b="1" lang="fr-FR" sz="2800">
                <a:solidFill>
                  <a:schemeClr val="dk1"/>
                </a:solidFill>
                <a:latin typeface="Calibri"/>
                <a:ea typeface="Calibri"/>
                <a:cs typeface="Calibri"/>
                <a:sym typeface="Calibri"/>
              </a:rPr>
              <a:t>9. Imports of goods and services (current US$)</a:t>
            </a:r>
            <a:endParaRPr b="1" sz="2800">
              <a:solidFill>
                <a:schemeClr val="dk1"/>
              </a:solidFill>
              <a:latin typeface="Calibri"/>
              <a:ea typeface="Calibri"/>
              <a:cs typeface="Calibri"/>
              <a:sym typeface="Calibri"/>
            </a:endParaRPr>
          </a:p>
        </p:txBody>
      </p:sp>
      <p:pic>
        <p:nvPicPr>
          <p:cNvPr id="339" name="Google Shape;339;p18"/>
          <p:cNvPicPr preferRelativeResize="0"/>
          <p:nvPr/>
        </p:nvPicPr>
        <p:blipFill rotWithShape="1">
          <a:blip r:embed="rId3">
            <a:alphaModFix/>
          </a:blip>
          <a:srcRect b="0" l="0" r="0" t="0"/>
          <a:stretch/>
        </p:blipFill>
        <p:spPr>
          <a:xfrm>
            <a:off x="10058400" y="0"/>
            <a:ext cx="1696453" cy="1131058"/>
          </a:xfrm>
          <a:prstGeom prst="rect">
            <a:avLst/>
          </a:prstGeom>
          <a:noFill/>
          <a:ln>
            <a:noFill/>
          </a:ln>
        </p:spPr>
      </p:pic>
      <p:pic>
        <p:nvPicPr>
          <p:cNvPr descr="Export Bond for GST &amp; Letter of Undertaking" id="340" name="Google Shape;340;p18"/>
          <p:cNvPicPr preferRelativeResize="0"/>
          <p:nvPr/>
        </p:nvPicPr>
        <p:blipFill rotWithShape="1">
          <a:blip r:embed="rId4">
            <a:alphaModFix/>
          </a:blip>
          <a:srcRect b="0" l="0" r="0" t="0"/>
          <a:stretch/>
        </p:blipFill>
        <p:spPr>
          <a:xfrm>
            <a:off x="7671973" y="1333943"/>
            <a:ext cx="2169550" cy="1443737"/>
          </a:xfrm>
          <a:prstGeom prst="rect">
            <a:avLst/>
          </a:prstGeom>
          <a:noFill/>
          <a:ln>
            <a:noFill/>
          </a:ln>
        </p:spPr>
      </p:pic>
      <p:pic>
        <p:nvPicPr>
          <p:cNvPr descr="How To Surrender An Import And Export License?" id="341" name="Google Shape;341;p18"/>
          <p:cNvPicPr preferRelativeResize="0"/>
          <p:nvPr/>
        </p:nvPicPr>
        <p:blipFill rotWithShape="1">
          <a:blip r:embed="rId5">
            <a:alphaModFix/>
          </a:blip>
          <a:srcRect b="0" l="0" r="0" t="0"/>
          <a:stretch/>
        </p:blipFill>
        <p:spPr>
          <a:xfrm>
            <a:off x="9454390" y="3511501"/>
            <a:ext cx="2300463" cy="1198312"/>
          </a:xfrm>
          <a:prstGeom prst="rect">
            <a:avLst/>
          </a:prstGeom>
          <a:noFill/>
          <a:ln>
            <a:noFill/>
          </a:ln>
        </p:spPr>
      </p:pic>
      <p:pic>
        <p:nvPicPr>
          <p:cNvPr descr="Household Cleaning Products Aren't Always Safer - Safety Management Group" id="342" name="Google Shape;342;p18"/>
          <p:cNvPicPr preferRelativeResize="0"/>
          <p:nvPr/>
        </p:nvPicPr>
        <p:blipFill rotWithShape="1">
          <a:blip r:embed="rId6">
            <a:alphaModFix/>
          </a:blip>
          <a:srcRect b="0" l="0" r="0" t="0"/>
          <a:stretch/>
        </p:blipFill>
        <p:spPr>
          <a:xfrm>
            <a:off x="7090611" y="4924425"/>
            <a:ext cx="2362200" cy="1933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349" name="Google Shape;349;p19"/>
          <p:cNvSpPr txBox="1"/>
          <p:nvPr>
            <p:ph idx="1" type="body"/>
          </p:nvPr>
        </p:nvSpPr>
        <p:spPr>
          <a:xfrm>
            <a:off x="0" y="497915"/>
            <a:ext cx="7652084" cy="67376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None/>
            </a:pPr>
            <a:r>
              <a:rPr b="1" lang="fr-FR" sz="3000"/>
              <a:t>11. Inflation consumer prices (annual %)</a:t>
            </a:r>
            <a:endParaRPr b="1" sz="3000"/>
          </a:p>
        </p:txBody>
      </p:sp>
      <p:sp>
        <p:nvSpPr>
          <p:cNvPr id="350" name="Google Shape;350;p19"/>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351" name="Google Shape;351;p19"/>
          <p:cNvSpPr txBox="1"/>
          <p:nvPr/>
        </p:nvSpPr>
        <p:spPr>
          <a:xfrm>
            <a:off x="136664" y="2234564"/>
            <a:ext cx="2486527" cy="67376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000"/>
              <a:buFont typeface="Arial"/>
              <a:buNone/>
            </a:pPr>
            <a:r>
              <a:rPr b="1" lang="fr-FR" sz="3000">
                <a:solidFill>
                  <a:schemeClr val="dk1"/>
                </a:solidFill>
                <a:latin typeface="Calibri"/>
                <a:ea typeface="Calibri"/>
                <a:cs typeface="Calibri"/>
                <a:sym typeface="Calibri"/>
              </a:rPr>
              <a:t>12. Country</a:t>
            </a:r>
            <a:endParaRPr b="1" sz="3000">
              <a:solidFill>
                <a:schemeClr val="dk1"/>
              </a:solidFill>
              <a:latin typeface="Calibri"/>
              <a:ea typeface="Calibri"/>
              <a:cs typeface="Calibri"/>
              <a:sym typeface="Calibri"/>
            </a:endParaRPr>
          </a:p>
        </p:txBody>
      </p:sp>
      <p:sp>
        <p:nvSpPr>
          <p:cNvPr id="352" name="Google Shape;352;p19"/>
          <p:cNvSpPr txBox="1"/>
          <p:nvPr/>
        </p:nvSpPr>
        <p:spPr>
          <a:xfrm>
            <a:off x="9841523" y="2254591"/>
            <a:ext cx="2213813" cy="67376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000"/>
              <a:buFont typeface="Arial"/>
              <a:buNone/>
            </a:pPr>
            <a:r>
              <a:rPr b="1" lang="fr-FR" sz="3000">
                <a:solidFill>
                  <a:schemeClr val="dk1"/>
                </a:solidFill>
                <a:latin typeface="Calibri"/>
                <a:ea typeface="Calibri"/>
                <a:cs typeface="Calibri"/>
                <a:sym typeface="Calibri"/>
              </a:rPr>
              <a:t>14. Region</a:t>
            </a:r>
            <a:endParaRPr b="1" sz="3000">
              <a:solidFill>
                <a:schemeClr val="dk1"/>
              </a:solidFill>
              <a:latin typeface="Calibri"/>
              <a:ea typeface="Calibri"/>
              <a:cs typeface="Calibri"/>
              <a:sym typeface="Calibri"/>
            </a:endParaRPr>
          </a:p>
        </p:txBody>
      </p:sp>
      <p:sp>
        <p:nvSpPr>
          <p:cNvPr id="353" name="Google Shape;353;p19"/>
          <p:cNvSpPr txBox="1"/>
          <p:nvPr/>
        </p:nvSpPr>
        <p:spPr>
          <a:xfrm>
            <a:off x="4903965" y="2254591"/>
            <a:ext cx="1588168" cy="67376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000"/>
              <a:buFont typeface="Arial"/>
              <a:buNone/>
            </a:pPr>
            <a:r>
              <a:rPr b="1" lang="fr-FR" sz="3000">
                <a:solidFill>
                  <a:schemeClr val="dk1"/>
                </a:solidFill>
                <a:latin typeface="Calibri"/>
                <a:ea typeface="Calibri"/>
                <a:cs typeface="Calibri"/>
                <a:sym typeface="Calibri"/>
              </a:rPr>
              <a:t>13. Year</a:t>
            </a:r>
            <a:endParaRPr b="1" sz="3000">
              <a:solidFill>
                <a:schemeClr val="dk1"/>
              </a:solidFill>
              <a:latin typeface="Calibri"/>
              <a:ea typeface="Calibri"/>
              <a:cs typeface="Calibri"/>
              <a:sym typeface="Calibri"/>
            </a:endParaRPr>
          </a:p>
        </p:txBody>
      </p:sp>
      <p:sp>
        <p:nvSpPr>
          <p:cNvPr id="354" name="Google Shape;354;p19"/>
          <p:cNvSpPr txBox="1"/>
          <p:nvPr/>
        </p:nvSpPr>
        <p:spPr>
          <a:xfrm>
            <a:off x="4783801" y="4840891"/>
            <a:ext cx="3144256" cy="67376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000"/>
              <a:buFont typeface="Arial"/>
              <a:buNone/>
            </a:pPr>
            <a:r>
              <a:rPr b="1" lang="fr-FR" sz="3000">
                <a:solidFill>
                  <a:schemeClr val="dk1"/>
                </a:solidFill>
                <a:latin typeface="Calibri"/>
                <a:ea typeface="Calibri"/>
                <a:cs typeface="Calibri"/>
                <a:sym typeface="Calibri"/>
              </a:rPr>
              <a:t>15. Community</a:t>
            </a:r>
            <a:endParaRPr b="1" sz="3000">
              <a:solidFill>
                <a:schemeClr val="dk1"/>
              </a:solidFill>
              <a:latin typeface="Calibri"/>
              <a:ea typeface="Calibri"/>
              <a:cs typeface="Calibri"/>
              <a:sym typeface="Calibri"/>
            </a:endParaRPr>
          </a:p>
        </p:txBody>
      </p:sp>
      <p:pic>
        <p:nvPicPr>
          <p:cNvPr descr="Free Vector | A boy pushing coin and walking on inflation logo" id="355" name="Google Shape;355;p19"/>
          <p:cNvPicPr preferRelativeResize="0"/>
          <p:nvPr/>
        </p:nvPicPr>
        <p:blipFill rotWithShape="1">
          <a:blip r:embed="rId3">
            <a:alphaModFix/>
          </a:blip>
          <a:srcRect b="0" l="0" r="0" t="0"/>
          <a:stretch/>
        </p:blipFill>
        <p:spPr>
          <a:xfrm>
            <a:off x="9248273" y="61786"/>
            <a:ext cx="2893596" cy="1109897"/>
          </a:xfrm>
          <a:prstGeom prst="rect">
            <a:avLst/>
          </a:prstGeom>
          <a:noFill/>
          <a:ln>
            <a:noFill/>
          </a:ln>
        </p:spPr>
      </p:pic>
      <p:pic>
        <p:nvPicPr>
          <p:cNvPr descr="Premium Vector | Illustration vector graphic of inflation financial crisis" id="356" name="Google Shape;356;p19"/>
          <p:cNvPicPr preferRelativeResize="0"/>
          <p:nvPr/>
        </p:nvPicPr>
        <p:blipFill rotWithShape="1">
          <a:blip r:embed="rId4">
            <a:alphaModFix/>
          </a:blip>
          <a:srcRect b="0" l="0" r="0" t="0"/>
          <a:stretch/>
        </p:blipFill>
        <p:spPr>
          <a:xfrm>
            <a:off x="6492133" y="46274"/>
            <a:ext cx="2461367" cy="1325563"/>
          </a:xfrm>
          <a:prstGeom prst="rect">
            <a:avLst/>
          </a:prstGeom>
          <a:noFill/>
          <a:ln>
            <a:noFill/>
          </a:ln>
        </p:spPr>
      </p:pic>
      <p:pic>
        <p:nvPicPr>
          <p:cNvPr descr="Combien de pays y-a-t-il en Afrique ?" id="357" name="Google Shape;357;p19"/>
          <p:cNvPicPr preferRelativeResize="0"/>
          <p:nvPr/>
        </p:nvPicPr>
        <p:blipFill rotWithShape="1">
          <a:blip r:embed="rId5">
            <a:alphaModFix/>
          </a:blip>
          <a:srcRect b="0" l="0" r="0" t="0"/>
          <a:stretch/>
        </p:blipFill>
        <p:spPr>
          <a:xfrm>
            <a:off x="328862" y="2933204"/>
            <a:ext cx="1611000" cy="1290084"/>
          </a:xfrm>
          <a:prstGeom prst="rect">
            <a:avLst/>
          </a:prstGeom>
          <a:noFill/>
          <a:ln>
            <a:noFill/>
          </a:ln>
        </p:spPr>
      </p:pic>
      <p:pic>
        <p:nvPicPr>
          <p:cNvPr descr="Icône Calendar gratuite | icônes de Calendar PNG, ICO ou ICNS" id="358" name="Google Shape;358;p19"/>
          <p:cNvPicPr preferRelativeResize="0"/>
          <p:nvPr/>
        </p:nvPicPr>
        <p:blipFill rotWithShape="1">
          <a:blip r:embed="rId6">
            <a:alphaModFix/>
          </a:blip>
          <a:srcRect b="0" l="0" r="0" t="0"/>
          <a:stretch/>
        </p:blipFill>
        <p:spPr>
          <a:xfrm>
            <a:off x="3962050" y="2992412"/>
            <a:ext cx="3471997" cy="883639"/>
          </a:xfrm>
          <a:prstGeom prst="rect">
            <a:avLst/>
          </a:prstGeom>
          <a:noFill/>
          <a:ln>
            <a:noFill/>
          </a:ln>
        </p:spPr>
      </p:pic>
      <p:pic>
        <p:nvPicPr>
          <p:cNvPr descr="Régions d'Afrique. Carte politique. Géoschie de : image vectorielle de  stock (libre de droits) 1019321797 | Shutterstock" id="359" name="Google Shape;359;p19"/>
          <p:cNvPicPr preferRelativeResize="0"/>
          <p:nvPr/>
        </p:nvPicPr>
        <p:blipFill rotWithShape="1">
          <a:blip r:embed="rId7">
            <a:alphaModFix/>
          </a:blip>
          <a:srcRect b="0" l="0" r="0" t="0"/>
          <a:stretch/>
        </p:blipFill>
        <p:spPr>
          <a:xfrm>
            <a:off x="9706098" y="2945597"/>
            <a:ext cx="1977946" cy="1647283"/>
          </a:xfrm>
          <a:prstGeom prst="rect">
            <a:avLst/>
          </a:prstGeom>
          <a:noFill/>
          <a:ln>
            <a:noFill/>
          </a:ln>
        </p:spPr>
      </p:pic>
      <p:pic>
        <p:nvPicPr>
          <p:cNvPr descr="Speak Icon, Talk or Talking Person Sign, Speech Icon for Interview,  Interact and Talks Controls, Man with Open Mouth – Stock Stock Vector -  Illustration of recognition, logo: 177252006" id="360" name="Google Shape;360;p19"/>
          <p:cNvPicPr preferRelativeResize="0"/>
          <p:nvPr/>
        </p:nvPicPr>
        <p:blipFill rotWithShape="1">
          <a:blip r:embed="rId8">
            <a:alphaModFix/>
          </a:blip>
          <a:srcRect b="0" l="0" r="0" t="0"/>
          <a:stretch/>
        </p:blipFill>
        <p:spPr>
          <a:xfrm>
            <a:off x="5310614" y="5287228"/>
            <a:ext cx="1570772" cy="15707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descr="Digital World - Digital Something | OpenSea" id="99" name="Google Shape;99;p2"/>
          <p:cNvPicPr preferRelativeResize="0"/>
          <p:nvPr/>
        </p:nvPicPr>
        <p:blipFill rotWithShape="1">
          <a:blip r:embed="rId3">
            <a:alphaModFix/>
          </a:blip>
          <a:srcRect b="0" l="0" r="0" t="0"/>
          <a:stretch/>
        </p:blipFill>
        <p:spPr>
          <a:xfrm>
            <a:off x="0" y="923331"/>
            <a:ext cx="12192000" cy="5934670"/>
          </a:xfrm>
          <a:prstGeom prst="rect">
            <a:avLst/>
          </a:prstGeom>
          <a:noFill/>
          <a:ln>
            <a:noFill/>
          </a:ln>
        </p:spPr>
      </p:pic>
      <p:sp>
        <p:nvSpPr>
          <p:cNvPr id="100" name="Google Shape;100;p2"/>
          <p:cNvSpPr/>
          <p:nvPr/>
        </p:nvSpPr>
        <p:spPr>
          <a:xfrm>
            <a:off x="4723125" y="0"/>
            <a:ext cx="343395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fr-FR" sz="5400" u="none" cap="none" strike="noStrike">
                <a:solidFill>
                  <a:srgbClr val="1E4E79"/>
                </a:solidFill>
                <a:latin typeface="Calibri"/>
                <a:ea typeface="Calibri"/>
                <a:cs typeface="Calibri"/>
                <a:sym typeface="Calibri"/>
              </a:rPr>
              <a:t>SOMMAIRE</a:t>
            </a:r>
            <a:endParaRPr/>
          </a:p>
        </p:txBody>
      </p:sp>
      <p:grpSp>
        <p:nvGrpSpPr>
          <p:cNvPr id="101" name="Google Shape;101;p2"/>
          <p:cNvGrpSpPr/>
          <p:nvPr/>
        </p:nvGrpSpPr>
        <p:grpSpPr>
          <a:xfrm>
            <a:off x="1668380" y="1048406"/>
            <a:ext cx="8662735" cy="5809594"/>
            <a:chOff x="1" y="125075"/>
            <a:chExt cx="8662735" cy="5809594"/>
          </a:xfrm>
        </p:grpSpPr>
        <p:sp>
          <p:nvSpPr>
            <p:cNvPr id="102" name="Google Shape;102;p2"/>
            <p:cNvSpPr/>
            <p:nvPr/>
          </p:nvSpPr>
          <p:spPr>
            <a:xfrm rot="5400000">
              <a:off x="-247518" y="511148"/>
              <a:ext cx="1650126" cy="1155088"/>
            </a:xfrm>
            <a:prstGeom prst="chevron">
              <a:avLst>
                <a:gd fmla="val 50000" name="adj"/>
              </a:avLst>
            </a:prstGeom>
            <a:solidFill>
              <a:srgbClr val="4372C3"/>
            </a:solidFill>
            <a:ln>
              <a:noFill/>
            </a:ln>
            <a:effectLst>
              <a:outerShdw blurRad="190500" rotWithShape="0" algn="ctr" dir="2700000" dist="228600">
                <a:srgbClr val="000000">
                  <a:alpha val="2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txBox="1"/>
            <p:nvPr/>
          </p:nvSpPr>
          <p:spPr>
            <a:xfrm>
              <a:off x="1" y="841173"/>
              <a:ext cx="1155088" cy="495038"/>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3200"/>
                <a:buFont typeface="Calibri"/>
                <a:buNone/>
              </a:pPr>
              <a:r>
                <a:rPr b="0" i="0" lang="fr-FR" sz="3200" u="none" cap="none" strike="noStrike">
                  <a:solidFill>
                    <a:schemeClr val="lt1"/>
                  </a:solidFill>
                  <a:latin typeface="Calibri"/>
                  <a:ea typeface="Calibri"/>
                  <a:cs typeface="Calibri"/>
                  <a:sym typeface="Calibri"/>
                </a:rPr>
                <a:t>I</a:t>
              </a:r>
              <a:endParaRPr/>
            </a:p>
          </p:txBody>
        </p:sp>
        <p:sp>
          <p:nvSpPr>
            <p:cNvPr id="104" name="Google Shape;104;p2"/>
            <p:cNvSpPr/>
            <p:nvPr/>
          </p:nvSpPr>
          <p:spPr>
            <a:xfrm rot="5400000">
              <a:off x="4171560" y="-2891397"/>
              <a:ext cx="1474703" cy="7507648"/>
            </a:xfrm>
            <a:prstGeom prst="round2SameRect">
              <a:avLst>
                <a:gd fmla="val 16667" name="adj1"/>
                <a:gd fmla="val 0" name="adj2"/>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txBox="1"/>
            <p:nvPr/>
          </p:nvSpPr>
          <p:spPr>
            <a:xfrm>
              <a:off x="1155088" y="197064"/>
              <a:ext cx="7435659" cy="1330725"/>
            </a:xfrm>
            <a:prstGeom prst="rect">
              <a:avLst/>
            </a:prstGeom>
            <a:noFill/>
            <a:ln>
              <a:noFill/>
            </a:ln>
          </p:spPr>
          <p:txBody>
            <a:bodyPr anchorCtr="0" anchor="ctr" bIns="15225" lIns="170675" spcFirstLastPara="1" rIns="15225" wrap="square" tIns="15225">
              <a:noAutofit/>
            </a:bodyPr>
            <a:lstStyle/>
            <a:p>
              <a:pPr indent="-228600" lvl="1" marL="228600" marR="0" rtl="0" algn="l">
                <a:lnSpc>
                  <a:spcPct val="90000"/>
                </a:lnSpc>
                <a:spcBef>
                  <a:spcPts val="0"/>
                </a:spcBef>
                <a:spcAft>
                  <a:spcPts val="0"/>
                </a:spcAft>
                <a:buClr>
                  <a:schemeClr val="dk1"/>
                </a:buClr>
                <a:buSzPts val="2350"/>
                <a:buFont typeface="Calibri"/>
                <a:buChar char="•"/>
              </a:pPr>
              <a:r>
                <a:rPr b="1" i="0" lang="fr-FR" sz="2350" u="none" cap="none" strike="noStrike">
                  <a:solidFill>
                    <a:schemeClr val="dk1"/>
                  </a:solidFill>
                  <a:latin typeface="Calibri"/>
                  <a:ea typeface="Calibri"/>
                  <a:cs typeface="Calibri"/>
                  <a:sym typeface="Calibri"/>
                </a:rPr>
                <a:t> Outils pour l’obtention et le prétraitement des données</a:t>
              </a:r>
              <a:endParaRPr b="1" i="0" sz="2350" u="none" cap="none" strike="noStrike">
                <a:solidFill>
                  <a:schemeClr val="dk1"/>
                </a:solidFill>
                <a:latin typeface="Calibri"/>
                <a:ea typeface="Calibri"/>
                <a:cs typeface="Calibri"/>
                <a:sym typeface="Calibri"/>
              </a:endParaRPr>
            </a:p>
            <a:p>
              <a:pPr indent="-228600" lvl="1" marL="228600" marR="0" rtl="0" algn="l">
                <a:lnSpc>
                  <a:spcPct val="90000"/>
                </a:lnSpc>
                <a:spcBef>
                  <a:spcPts val="353"/>
                </a:spcBef>
                <a:spcAft>
                  <a:spcPts val="0"/>
                </a:spcAft>
                <a:buClr>
                  <a:schemeClr val="dk1"/>
                </a:buClr>
                <a:buSzPts val="2350"/>
                <a:buFont typeface="Calibri"/>
                <a:buChar char="•"/>
              </a:pPr>
              <a:r>
                <a:rPr b="1" i="0" lang="fr-FR" sz="2350" u="none" cap="none" strike="noStrike">
                  <a:solidFill>
                    <a:schemeClr val="dk1"/>
                  </a:solidFill>
                  <a:latin typeface="Calibri"/>
                  <a:ea typeface="Calibri"/>
                  <a:cs typeface="Calibri"/>
                  <a:sym typeface="Calibri"/>
                </a:rPr>
                <a:t>Outils/plateforme pour la visualisation des données</a:t>
              </a:r>
              <a:endParaRPr b="1" i="0" sz="2350" u="none" cap="none" strike="noStrike">
                <a:solidFill>
                  <a:schemeClr val="dk1"/>
                </a:solidFill>
                <a:latin typeface="Calibri"/>
                <a:ea typeface="Calibri"/>
                <a:cs typeface="Calibri"/>
                <a:sym typeface="Calibri"/>
              </a:endParaRPr>
            </a:p>
            <a:p>
              <a:pPr indent="-228600" lvl="1" marL="228600" marR="0" rtl="0" algn="l">
                <a:lnSpc>
                  <a:spcPct val="90000"/>
                </a:lnSpc>
                <a:spcBef>
                  <a:spcPts val="353"/>
                </a:spcBef>
                <a:spcAft>
                  <a:spcPts val="0"/>
                </a:spcAft>
                <a:buClr>
                  <a:schemeClr val="dk1"/>
                </a:buClr>
                <a:buSzPts val="2350"/>
                <a:buFont typeface="Calibri"/>
                <a:buChar char="•"/>
              </a:pPr>
              <a:r>
                <a:rPr b="1" i="0" lang="fr-FR" sz="2350" u="none" cap="none" strike="noStrike">
                  <a:solidFill>
                    <a:schemeClr val="dk1"/>
                  </a:solidFill>
                  <a:latin typeface="Calibri"/>
                  <a:ea typeface="Calibri"/>
                  <a:cs typeface="Calibri"/>
                  <a:sym typeface="Calibri"/>
                </a:rPr>
                <a:t>Difficultés rencontrées</a:t>
              </a:r>
              <a:endParaRPr b="1" i="0" sz="2350" u="none" cap="none" strike="noStrike">
                <a:solidFill>
                  <a:schemeClr val="dk1"/>
                </a:solidFill>
                <a:latin typeface="Calibri"/>
                <a:ea typeface="Calibri"/>
                <a:cs typeface="Calibri"/>
                <a:sym typeface="Calibri"/>
              </a:endParaRPr>
            </a:p>
          </p:txBody>
        </p:sp>
        <p:sp>
          <p:nvSpPr>
            <p:cNvPr id="106" name="Google Shape;106;p2"/>
            <p:cNvSpPr/>
            <p:nvPr/>
          </p:nvSpPr>
          <p:spPr>
            <a:xfrm rot="5400000">
              <a:off x="-231474" y="2598485"/>
              <a:ext cx="1650126" cy="1155088"/>
            </a:xfrm>
            <a:prstGeom prst="chevron">
              <a:avLst>
                <a:gd fmla="val 50000" name="adj"/>
              </a:avLst>
            </a:prstGeom>
            <a:solidFill>
              <a:srgbClr val="4372C3"/>
            </a:solidFill>
            <a:ln>
              <a:noFill/>
            </a:ln>
            <a:effectLst>
              <a:outerShdw blurRad="190500" rotWithShape="0" algn="ctr" dir="2700000" dist="228600">
                <a:srgbClr val="000000">
                  <a:alpha val="2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txBox="1"/>
            <p:nvPr/>
          </p:nvSpPr>
          <p:spPr>
            <a:xfrm>
              <a:off x="16045" y="2928510"/>
              <a:ext cx="1155088" cy="495038"/>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3200"/>
                <a:buFont typeface="Calibri"/>
                <a:buNone/>
              </a:pPr>
              <a:r>
                <a:rPr b="0" i="0" lang="fr-FR" sz="3200" u="none" cap="none" strike="noStrike">
                  <a:solidFill>
                    <a:schemeClr val="lt1"/>
                  </a:solidFill>
                  <a:latin typeface="Calibri"/>
                  <a:ea typeface="Calibri"/>
                  <a:cs typeface="Calibri"/>
                  <a:sym typeface="Calibri"/>
                </a:rPr>
                <a:t>II</a:t>
              </a:r>
              <a:endParaRPr/>
            </a:p>
          </p:txBody>
        </p:sp>
        <p:sp>
          <p:nvSpPr>
            <p:cNvPr id="108" name="Google Shape;108;p2"/>
            <p:cNvSpPr/>
            <p:nvPr/>
          </p:nvSpPr>
          <p:spPr>
            <a:xfrm rot="5400000">
              <a:off x="3720641" y="-738236"/>
              <a:ext cx="2376541" cy="7507648"/>
            </a:xfrm>
            <a:prstGeom prst="round2SameRect">
              <a:avLst>
                <a:gd fmla="val 16667" name="adj1"/>
                <a:gd fmla="val 0" name="adj2"/>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txBox="1"/>
            <p:nvPr/>
          </p:nvSpPr>
          <p:spPr>
            <a:xfrm>
              <a:off x="1155088" y="1943330"/>
              <a:ext cx="7391635" cy="2144515"/>
            </a:xfrm>
            <a:prstGeom prst="rect">
              <a:avLst/>
            </a:prstGeom>
            <a:noFill/>
            <a:ln>
              <a:noFill/>
            </a:ln>
          </p:spPr>
          <p:txBody>
            <a:bodyPr anchorCtr="0" anchor="ctr" bIns="14600" lIns="163575" spcFirstLastPara="1" rIns="14600" wrap="square" tIns="14600">
              <a:noAutofit/>
            </a:bodyPr>
            <a:lstStyle/>
            <a:p>
              <a:pPr indent="-228600" lvl="1" marL="228600" marR="0" rtl="0" algn="l">
                <a:lnSpc>
                  <a:spcPct val="90000"/>
                </a:lnSpc>
                <a:spcBef>
                  <a:spcPts val="0"/>
                </a:spcBef>
                <a:spcAft>
                  <a:spcPts val="0"/>
                </a:spcAft>
                <a:buClr>
                  <a:schemeClr val="dk1"/>
                </a:buClr>
                <a:buSzPts val="2300"/>
                <a:buFont typeface="Calibri"/>
                <a:buChar char="•"/>
              </a:pPr>
              <a:r>
                <a:rPr b="1" i="0" lang="fr-FR" sz="2300" u="none" cap="none" strike="noStrike">
                  <a:solidFill>
                    <a:schemeClr val="dk1"/>
                  </a:solidFill>
                  <a:latin typeface="Calibri"/>
                  <a:ea typeface="Calibri"/>
                  <a:cs typeface="Calibri"/>
                  <a:sym typeface="Calibri"/>
                </a:rPr>
                <a:t> Définition des termes économiques</a:t>
              </a:r>
              <a:endParaRPr b="1" i="0" sz="2300" u="none" cap="none" strike="noStrike">
                <a:solidFill>
                  <a:schemeClr val="dk1"/>
                </a:solidFill>
                <a:latin typeface="Calibri"/>
                <a:ea typeface="Calibri"/>
                <a:cs typeface="Calibri"/>
                <a:sym typeface="Calibri"/>
              </a:endParaRPr>
            </a:p>
            <a:p>
              <a:pPr indent="-228600" lvl="1" marL="228600" marR="0" rtl="0" algn="l">
                <a:lnSpc>
                  <a:spcPct val="90000"/>
                </a:lnSpc>
                <a:spcBef>
                  <a:spcPts val="345"/>
                </a:spcBef>
                <a:spcAft>
                  <a:spcPts val="0"/>
                </a:spcAft>
                <a:buClr>
                  <a:schemeClr val="dk1"/>
                </a:buClr>
                <a:buSzPts val="2300"/>
                <a:buFont typeface="Calibri"/>
                <a:buChar char="•"/>
              </a:pPr>
              <a:r>
                <a:rPr b="1" i="0" lang="fr-FR" sz="2300" u="none" cap="none" strike="noStrike">
                  <a:solidFill>
                    <a:schemeClr val="dk1"/>
                  </a:solidFill>
                  <a:latin typeface="Calibri"/>
                  <a:ea typeface="Calibri"/>
                  <a:cs typeface="Calibri"/>
                  <a:sym typeface="Calibri"/>
                </a:rPr>
                <a:t>Les stratégies d’analyse</a:t>
              </a:r>
              <a:endParaRPr b="1" i="0" sz="2300" u="none" cap="none" strike="noStrike">
                <a:solidFill>
                  <a:schemeClr val="dk1"/>
                </a:solidFill>
                <a:latin typeface="Calibri"/>
                <a:ea typeface="Calibri"/>
                <a:cs typeface="Calibri"/>
                <a:sym typeface="Calibri"/>
              </a:endParaRPr>
            </a:p>
            <a:p>
              <a:pPr indent="-228600" lvl="1" marL="228600" marR="0" rtl="0" algn="l">
                <a:lnSpc>
                  <a:spcPct val="90000"/>
                </a:lnSpc>
                <a:spcBef>
                  <a:spcPts val="345"/>
                </a:spcBef>
                <a:spcAft>
                  <a:spcPts val="0"/>
                </a:spcAft>
                <a:buClr>
                  <a:schemeClr val="dk1"/>
                </a:buClr>
                <a:buSzPts val="2300"/>
                <a:buFont typeface="Calibri"/>
                <a:buChar char="•"/>
              </a:pPr>
              <a:r>
                <a:rPr b="1" i="0" lang="fr-FR" sz="2300" u="none" cap="none" strike="noStrike">
                  <a:solidFill>
                    <a:schemeClr val="dk1"/>
                  </a:solidFill>
                  <a:latin typeface="Calibri"/>
                  <a:ea typeface="Calibri"/>
                  <a:cs typeface="Calibri"/>
                  <a:sym typeface="Calibri"/>
                </a:rPr>
                <a:t>Description des outils mathématiques utilisés</a:t>
              </a:r>
              <a:endParaRPr b="1" i="0" sz="2300" u="none" cap="none" strike="noStrike">
                <a:solidFill>
                  <a:schemeClr val="dk1"/>
                </a:solidFill>
                <a:latin typeface="Calibri"/>
                <a:ea typeface="Calibri"/>
                <a:cs typeface="Calibri"/>
                <a:sym typeface="Calibri"/>
              </a:endParaRPr>
            </a:p>
            <a:p>
              <a:pPr indent="-228600" lvl="1" marL="228600" marR="0" rtl="0" algn="l">
                <a:lnSpc>
                  <a:spcPct val="90000"/>
                </a:lnSpc>
                <a:spcBef>
                  <a:spcPts val="345"/>
                </a:spcBef>
                <a:spcAft>
                  <a:spcPts val="0"/>
                </a:spcAft>
                <a:buClr>
                  <a:schemeClr val="dk1"/>
                </a:buClr>
                <a:buSzPts val="2300"/>
                <a:buFont typeface="Calibri"/>
                <a:buChar char="•"/>
              </a:pPr>
              <a:r>
                <a:rPr b="1" i="0" lang="fr-FR" sz="2300" u="none" cap="none" strike="noStrike">
                  <a:solidFill>
                    <a:schemeClr val="dk1"/>
                  </a:solidFill>
                  <a:latin typeface="Calibri"/>
                  <a:ea typeface="Calibri"/>
                  <a:cs typeface="Calibri"/>
                  <a:sym typeface="Calibri"/>
                </a:rPr>
                <a:t>Phase de visualisation </a:t>
              </a:r>
              <a:endParaRPr b="1" i="0" sz="2300" u="none" cap="none" strike="noStrike">
                <a:solidFill>
                  <a:schemeClr val="dk1"/>
                </a:solidFill>
                <a:latin typeface="Calibri"/>
                <a:ea typeface="Calibri"/>
                <a:cs typeface="Calibri"/>
                <a:sym typeface="Calibri"/>
              </a:endParaRPr>
            </a:p>
            <a:p>
              <a:pPr indent="-228600" lvl="1" marL="228600" marR="0" rtl="0" algn="l">
                <a:lnSpc>
                  <a:spcPct val="90000"/>
                </a:lnSpc>
                <a:spcBef>
                  <a:spcPts val="345"/>
                </a:spcBef>
                <a:spcAft>
                  <a:spcPts val="0"/>
                </a:spcAft>
                <a:buClr>
                  <a:schemeClr val="dk1"/>
                </a:buClr>
                <a:buSzPts val="2300"/>
                <a:buFont typeface="Calibri"/>
                <a:buChar char="•"/>
              </a:pPr>
              <a:r>
                <a:rPr b="1" i="0" lang="fr-FR" sz="2300" u="none" cap="none" strike="noStrike">
                  <a:solidFill>
                    <a:schemeClr val="dk1"/>
                  </a:solidFill>
                  <a:latin typeface="Calibri"/>
                  <a:ea typeface="Calibri"/>
                  <a:cs typeface="Calibri"/>
                  <a:sym typeface="Calibri"/>
                </a:rPr>
                <a:t>Phrase de classification des pays avec les modèles mêmes économiques par le clustering</a:t>
              </a:r>
              <a:endParaRPr b="1" i="0" sz="2300" u="none" cap="none" strike="noStrike">
                <a:solidFill>
                  <a:schemeClr val="dk1"/>
                </a:solidFill>
                <a:latin typeface="Calibri"/>
                <a:ea typeface="Calibri"/>
                <a:cs typeface="Calibri"/>
                <a:sym typeface="Calibri"/>
              </a:endParaRPr>
            </a:p>
          </p:txBody>
        </p:sp>
        <p:sp>
          <p:nvSpPr>
            <p:cNvPr id="110" name="Google Shape;110;p2"/>
            <p:cNvSpPr/>
            <p:nvPr/>
          </p:nvSpPr>
          <p:spPr>
            <a:xfrm rot="5400000">
              <a:off x="-215430" y="4532062"/>
              <a:ext cx="1650126" cy="1155088"/>
            </a:xfrm>
            <a:prstGeom prst="chevron">
              <a:avLst>
                <a:gd fmla="val 50000" name="adj"/>
              </a:avLst>
            </a:prstGeom>
            <a:solidFill>
              <a:srgbClr val="4372C3"/>
            </a:solidFill>
            <a:ln>
              <a:noFill/>
            </a:ln>
            <a:effectLst>
              <a:outerShdw blurRad="190500" rotWithShape="0" algn="ctr" dir="2700000" dist="228600">
                <a:srgbClr val="000000">
                  <a:alpha val="2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txBox="1"/>
            <p:nvPr/>
          </p:nvSpPr>
          <p:spPr>
            <a:xfrm>
              <a:off x="32089" y="4862087"/>
              <a:ext cx="1155088" cy="495038"/>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lt1"/>
                </a:buClr>
                <a:buSzPts val="3200"/>
                <a:buFont typeface="Calibri"/>
                <a:buNone/>
              </a:pPr>
              <a:r>
                <a:rPr b="0" i="0" lang="fr-FR" sz="3200" u="none" cap="none" strike="noStrike">
                  <a:solidFill>
                    <a:schemeClr val="lt1"/>
                  </a:solidFill>
                  <a:latin typeface="Calibri"/>
                  <a:ea typeface="Calibri"/>
                  <a:cs typeface="Calibri"/>
                  <a:sym typeface="Calibri"/>
                </a:rPr>
                <a:t>III</a:t>
              </a:r>
              <a:endParaRPr/>
            </a:p>
          </p:txBody>
        </p:sp>
        <p:sp>
          <p:nvSpPr>
            <p:cNvPr id="112" name="Google Shape;112;p2"/>
            <p:cNvSpPr/>
            <p:nvPr/>
          </p:nvSpPr>
          <p:spPr>
            <a:xfrm rot="5400000">
              <a:off x="4268066" y="1223220"/>
              <a:ext cx="1281692" cy="7507648"/>
            </a:xfrm>
            <a:prstGeom prst="round2SameRect">
              <a:avLst>
                <a:gd fmla="val 16667" name="adj1"/>
                <a:gd fmla="val 0" name="adj2"/>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txBox="1"/>
            <p:nvPr/>
          </p:nvSpPr>
          <p:spPr>
            <a:xfrm>
              <a:off x="1155089" y="4398765"/>
              <a:ext cx="7445081" cy="1156558"/>
            </a:xfrm>
            <a:prstGeom prst="rect">
              <a:avLst/>
            </a:prstGeom>
            <a:noFill/>
            <a:ln>
              <a:noFill/>
            </a:ln>
          </p:spPr>
          <p:txBody>
            <a:bodyPr anchorCtr="0" anchor="ctr" bIns="40000" lIns="448050" spcFirstLastPara="1" rIns="40000" wrap="square" tIns="40000">
              <a:noAutofit/>
            </a:bodyPr>
            <a:lstStyle/>
            <a:p>
              <a:pPr indent="-400050" lvl="1" marL="285750" marR="0" rtl="0" algn="ctr">
                <a:lnSpc>
                  <a:spcPct val="90000"/>
                </a:lnSpc>
                <a:spcBef>
                  <a:spcPts val="0"/>
                </a:spcBef>
                <a:spcAft>
                  <a:spcPts val="0"/>
                </a:spcAft>
                <a:buClr>
                  <a:schemeClr val="dk1"/>
                </a:buClr>
                <a:buSzPts val="6300"/>
                <a:buFont typeface="Calibri"/>
                <a:buChar char="•"/>
              </a:pPr>
              <a:r>
                <a:rPr b="0" i="0" lang="fr-FR" sz="6300" u="none" cap="none" strike="noStrike">
                  <a:solidFill>
                    <a:schemeClr val="dk1"/>
                  </a:solidFill>
                  <a:latin typeface="Calibri"/>
                  <a:ea typeface="Calibri"/>
                  <a:cs typeface="Calibri"/>
                  <a:sym typeface="Calibri"/>
                </a:rPr>
                <a:t> DEMO</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0"/>
          <p:cNvSpPr txBox="1"/>
          <p:nvPr>
            <p:ph type="title"/>
          </p:nvPr>
        </p:nvSpPr>
        <p:spPr>
          <a:xfrm>
            <a:off x="950495" y="235474"/>
            <a:ext cx="10515600" cy="8874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367" name="Google Shape;367;p20"/>
          <p:cNvSpPr txBox="1"/>
          <p:nvPr>
            <p:ph idx="1" type="body"/>
          </p:nvPr>
        </p:nvSpPr>
        <p:spPr>
          <a:xfrm>
            <a:off x="-1713" y="1672358"/>
            <a:ext cx="7493376" cy="516801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2300"/>
              <a:buNone/>
            </a:pPr>
            <a:r>
              <a:t/>
            </a:r>
            <a:endParaRPr sz="2300"/>
          </a:p>
          <a:p>
            <a:pPr indent="0" lvl="0" marL="0" rtl="0" algn="just">
              <a:lnSpc>
                <a:spcPct val="100000"/>
              </a:lnSpc>
              <a:spcBef>
                <a:spcPts val="1000"/>
              </a:spcBef>
              <a:spcAft>
                <a:spcPts val="0"/>
              </a:spcAft>
              <a:buClr>
                <a:schemeClr val="dk1"/>
              </a:buClr>
              <a:buSzPts val="2300"/>
              <a:buNone/>
            </a:pPr>
            <a:r>
              <a:t/>
            </a:r>
            <a:endParaRPr sz="2300"/>
          </a:p>
        </p:txBody>
      </p:sp>
      <p:sp>
        <p:nvSpPr>
          <p:cNvPr id="368" name="Google Shape;368;p20"/>
          <p:cNvSpPr txBox="1"/>
          <p:nvPr>
            <p:ph idx="12" type="sldNum"/>
          </p:nvPr>
        </p:nvSpPr>
        <p:spPr>
          <a:xfrm>
            <a:off x="11466094" y="6368717"/>
            <a:ext cx="725905" cy="48928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369" name="Google Shape;369;p20"/>
          <p:cNvSpPr/>
          <p:nvPr/>
        </p:nvSpPr>
        <p:spPr>
          <a:xfrm>
            <a:off x="2815002" y="92400"/>
            <a:ext cx="7083575" cy="1030548"/>
          </a:xfrm>
          <a:prstGeom prst="roundRect">
            <a:avLst>
              <a:gd fmla="val 16667" name="adj"/>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a:effectLst>
            <a:reflection blurRad="0" dir="0" dist="0" endA="300" endPos="35000" kx="0" rotWithShape="0" algn="bl" stA="52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fr-FR" sz="3000">
                <a:solidFill>
                  <a:schemeClr val="dk1"/>
                </a:solidFill>
                <a:latin typeface="Calibri"/>
                <a:ea typeface="Calibri"/>
                <a:cs typeface="Calibri"/>
                <a:sym typeface="Calibri"/>
              </a:rPr>
              <a:t>LES STRATÉGIES D’ANALYSE</a:t>
            </a:r>
            <a:endParaRPr/>
          </a:p>
        </p:txBody>
      </p:sp>
      <p:pic>
        <p:nvPicPr>
          <p:cNvPr descr="Coussin décoratif Red ballon pour la fête, anniversaire - FR.PIXERS.BE" id="370" name="Google Shape;370;p20"/>
          <p:cNvPicPr preferRelativeResize="0"/>
          <p:nvPr/>
        </p:nvPicPr>
        <p:blipFill rotWithShape="1">
          <a:blip r:embed="rId3">
            <a:alphaModFix/>
          </a:blip>
          <a:srcRect b="0" l="0" r="0" t="0"/>
          <a:stretch/>
        </p:blipFill>
        <p:spPr>
          <a:xfrm>
            <a:off x="9898577" y="67229"/>
            <a:ext cx="933450" cy="1223963"/>
          </a:xfrm>
          <a:prstGeom prst="rect">
            <a:avLst/>
          </a:prstGeom>
          <a:noFill/>
          <a:ln>
            <a:noFill/>
          </a:ln>
        </p:spPr>
      </p:pic>
      <p:pic>
        <p:nvPicPr>
          <p:cNvPr descr="Coussin décoratif Red ballon pour la fête, anniversaire - FR.PIXERS.BE" id="371" name="Google Shape;371;p20"/>
          <p:cNvPicPr preferRelativeResize="0"/>
          <p:nvPr/>
        </p:nvPicPr>
        <p:blipFill rotWithShape="1">
          <a:blip r:embed="rId3">
            <a:alphaModFix/>
          </a:blip>
          <a:srcRect b="0" l="0" r="0" t="0"/>
          <a:stretch/>
        </p:blipFill>
        <p:spPr>
          <a:xfrm>
            <a:off x="1826698" y="17632"/>
            <a:ext cx="933450" cy="1223963"/>
          </a:xfrm>
          <a:prstGeom prst="rect">
            <a:avLst/>
          </a:prstGeom>
          <a:noFill/>
          <a:ln>
            <a:noFill/>
          </a:ln>
        </p:spPr>
      </p:pic>
      <p:sp>
        <p:nvSpPr>
          <p:cNvPr id="372" name="Google Shape;372;p20"/>
          <p:cNvSpPr/>
          <p:nvPr/>
        </p:nvSpPr>
        <p:spPr>
          <a:xfrm>
            <a:off x="4371975" y="2767013"/>
            <a:ext cx="3448050" cy="13239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73" name="Google Shape;373;p20"/>
          <p:cNvGrpSpPr/>
          <p:nvPr/>
        </p:nvGrpSpPr>
        <p:grpSpPr>
          <a:xfrm>
            <a:off x="-6324775" y="148815"/>
            <a:ext cx="18435742" cy="7526418"/>
            <a:chOff x="-6323062" y="-967220"/>
            <a:chExt cx="18435742" cy="7526418"/>
          </a:xfrm>
        </p:grpSpPr>
        <p:sp>
          <p:nvSpPr>
            <p:cNvPr id="374" name="Google Shape;374;p20"/>
            <p:cNvSpPr/>
            <p:nvPr/>
          </p:nvSpPr>
          <p:spPr>
            <a:xfrm>
              <a:off x="-6323062" y="-967220"/>
              <a:ext cx="7526418" cy="7526418"/>
            </a:xfrm>
            <a:prstGeom prst="blockArc">
              <a:avLst>
                <a:gd fmla="val 18900000" name="adj1"/>
                <a:gd fmla="val 2700000" name="adj2"/>
                <a:gd fmla="val 287" name="adj3"/>
              </a:avLst>
            </a:prstGeom>
            <a:noFill/>
            <a:ln cap="flat" cmpd="sng" w="12700">
              <a:solidFill>
                <a:srgbClr val="599B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a:off x="693071" y="429911"/>
              <a:ext cx="11356280" cy="860269"/>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txBox="1"/>
            <p:nvPr/>
          </p:nvSpPr>
          <p:spPr>
            <a:xfrm>
              <a:off x="693071" y="429911"/>
              <a:ext cx="11356280" cy="860269"/>
            </a:xfrm>
            <a:prstGeom prst="rect">
              <a:avLst/>
            </a:prstGeom>
            <a:noFill/>
            <a:ln>
              <a:noFill/>
            </a:ln>
          </p:spPr>
          <p:txBody>
            <a:bodyPr anchorCtr="0" anchor="ctr" bIns="66025" lIns="682825" spcFirstLastPara="1" rIns="66025" wrap="square" tIns="66025">
              <a:noAutofit/>
            </a:bodyPr>
            <a:lstStyle/>
            <a:p>
              <a:pPr indent="0" lvl="0" marL="0" marR="0" rtl="0" algn="l">
                <a:lnSpc>
                  <a:spcPct val="90000"/>
                </a:lnSpc>
                <a:spcBef>
                  <a:spcPts val="0"/>
                </a:spcBef>
                <a:spcAft>
                  <a:spcPts val="0"/>
                </a:spcAft>
                <a:buClr>
                  <a:schemeClr val="lt1"/>
                </a:buClr>
                <a:buSzPts val="2600"/>
                <a:buFont typeface="Calibri"/>
                <a:buNone/>
              </a:pPr>
              <a:r>
                <a:rPr lang="fr-FR" sz="2600">
                  <a:solidFill>
                    <a:schemeClr val="lt1"/>
                  </a:solidFill>
                  <a:latin typeface="Calibri"/>
                  <a:ea typeface="Calibri"/>
                  <a:cs typeface="Calibri"/>
                  <a:sym typeface="Calibri"/>
                </a:rPr>
                <a:t>Etude générale sur l'évolution économique des cinq grandes régions de l'Afrique s'étalant sur la période 1980-2022</a:t>
              </a:r>
              <a:endParaRPr/>
            </a:p>
          </p:txBody>
        </p:sp>
        <p:sp>
          <p:nvSpPr>
            <p:cNvPr id="377" name="Google Shape;377;p20"/>
            <p:cNvSpPr/>
            <p:nvPr/>
          </p:nvSpPr>
          <p:spPr>
            <a:xfrm>
              <a:off x="92074" y="322377"/>
              <a:ext cx="1075337" cy="1075337"/>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a:off x="1122955" y="1720539"/>
              <a:ext cx="10989724" cy="860269"/>
            </a:xfrm>
            <a:prstGeom prst="rect">
              <a:avLst/>
            </a:prstGeom>
            <a:solidFill>
              <a:srgbClr val="65EE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txBox="1"/>
            <p:nvPr/>
          </p:nvSpPr>
          <p:spPr>
            <a:xfrm>
              <a:off x="1122955" y="1720539"/>
              <a:ext cx="10989724" cy="860269"/>
            </a:xfrm>
            <a:prstGeom prst="rect">
              <a:avLst/>
            </a:prstGeom>
            <a:noFill/>
            <a:ln>
              <a:noFill/>
            </a:ln>
          </p:spPr>
          <p:txBody>
            <a:bodyPr anchorCtr="0" anchor="ctr" bIns="66025" lIns="682825" spcFirstLastPara="1" rIns="66025" wrap="square" tIns="66025">
              <a:noAutofit/>
            </a:bodyPr>
            <a:lstStyle/>
            <a:p>
              <a:pPr indent="0" lvl="0" marL="0" marR="0" rtl="0" algn="l">
                <a:lnSpc>
                  <a:spcPct val="90000"/>
                </a:lnSpc>
                <a:spcBef>
                  <a:spcPts val="0"/>
                </a:spcBef>
                <a:spcAft>
                  <a:spcPts val="0"/>
                </a:spcAft>
                <a:buClr>
                  <a:schemeClr val="lt1"/>
                </a:buClr>
                <a:buSzPts val="2600"/>
                <a:buFont typeface="Calibri"/>
                <a:buNone/>
              </a:pPr>
              <a:r>
                <a:rPr lang="fr-FR" sz="2600">
                  <a:solidFill>
                    <a:schemeClr val="lt1"/>
                  </a:solidFill>
                  <a:latin typeface="Calibri"/>
                  <a:ea typeface="Calibri"/>
                  <a:cs typeface="Calibri"/>
                  <a:sym typeface="Calibri"/>
                </a:rPr>
                <a:t>Comparaison de l'évolution économique entre les pays francophones et les pays anglophones </a:t>
              </a:r>
              <a:endParaRPr/>
            </a:p>
          </p:txBody>
        </p:sp>
        <p:sp>
          <p:nvSpPr>
            <p:cNvPr id="380" name="Google Shape;380;p20"/>
            <p:cNvSpPr/>
            <p:nvPr/>
          </p:nvSpPr>
          <p:spPr>
            <a:xfrm>
              <a:off x="585287" y="1613006"/>
              <a:ext cx="1075337" cy="1075337"/>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a:off x="1122955" y="3011168"/>
              <a:ext cx="10989724" cy="860269"/>
            </a:xfrm>
            <a:prstGeom prst="rect">
              <a:avLst/>
            </a:prstGeom>
            <a:solidFill>
              <a:srgbClr val="3DE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txBox="1"/>
            <p:nvPr/>
          </p:nvSpPr>
          <p:spPr>
            <a:xfrm>
              <a:off x="1122955" y="3011168"/>
              <a:ext cx="10989724" cy="860269"/>
            </a:xfrm>
            <a:prstGeom prst="rect">
              <a:avLst/>
            </a:prstGeom>
            <a:noFill/>
            <a:ln>
              <a:noFill/>
            </a:ln>
          </p:spPr>
          <p:txBody>
            <a:bodyPr anchorCtr="0" anchor="ctr" bIns="66025" lIns="682825" spcFirstLastPara="1" rIns="66025" wrap="square" tIns="66025">
              <a:noAutofit/>
            </a:bodyPr>
            <a:lstStyle/>
            <a:p>
              <a:pPr indent="0" lvl="0" marL="0" marR="0" rtl="0" algn="l">
                <a:lnSpc>
                  <a:spcPct val="90000"/>
                </a:lnSpc>
                <a:spcBef>
                  <a:spcPts val="0"/>
                </a:spcBef>
                <a:spcAft>
                  <a:spcPts val="0"/>
                </a:spcAft>
                <a:buClr>
                  <a:schemeClr val="lt1"/>
                </a:buClr>
                <a:buSzPts val="2600"/>
                <a:buFont typeface="Calibri"/>
                <a:buNone/>
              </a:pPr>
              <a:r>
                <a:rPr lang="fr-FR" sz="2600">
                  <a:solidFill>
                    <a:schemeClr val="lt1"/>
                  </a:solidFill>
                  <a:latin typeface="Calibri"/>
                  <a:ea typeface="Calibri"/>
                  <a:cs typeface="Calibri"/>
                  <a:sym typeface="Calibri"/>
                </a:rPr>
                <a:t>étude de la croissance économique pour le cas du Sénégal (pour les années 2000 et pour les années d’avant l’an 2000)</a:t>
              </a:r>
              <a:endParaRPr/>
            </a:p>
          </p:txBody>
        </p:sp>
        <p:sp>
          <p:nvSpPr>
            <p:cNvPr id="383" name="Google Shape;383;p20"/>
            <p:cNvSpPr/>
            <p:nvPr/>
          </p:nvSpPr>
          <p:spPr>
            <a:xfrm>
              <a:off x="585287" y="2903634"/>
              <a:ext cx="1075337" cy="1075337"/>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629743" y="4301796"/>
              <a:ext cx="11482937" cy="860269"/>
            </a:xfrm>
            <a:prstGeom prst="rect">
              <a:avLst/>
            </a:prstGeom>
            <a:solidFill>
              <a:srgbClr val="5999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txBox="1"/>
            <p:nvPr/>
          </p:nvSpPr>
          <p:spPr>
            <a:xfrm>
              <a:off x="629743" y="4301796"/>
              <a:ext cx="11482937" cy="860269"/>
            </a:xfrm>
            <a:prstGeom prst="rect">
              <a:avLst/>
            </a:prstGeom>
            <a:noFill/>
            <a:ln>
              <a:noFill/>
            </a:ln>
          </p:spPr>
          <p:txBody>
            <a:bodyPr anchorCtr="0" anchor="ctr" bIns="66025" lIns="682825" spcFirstLastPara="1" rIns="66025" wrap="square" tIns="66025">
              <a:noAutofit/>
            </a:bodyPr>
            <a:lstStyle/>
            <a:p>
              <a:pPr indent="0" lvl="0" marL="0" marR="0" rtl="0" algn="l">
                <a:lnSpc>
                  <a:spcPct val="90000"/>
                </a:lnSpc>
                <a:spcBef>
                  <a:spcPts val="0"/>
                </a:spcBef>
                <a:spcAft>
                  <a:spcPts val="0"/>
                </a:spcAft>
                <a:buClr>
                  <a:schemeClr val="lt1"/>
                </a:buClr>
                <a:buSzPts val="2600"/>
                <a:buFont typeface="Calibri"/>
                <a:buNone/>
              </a:pPr>
              <a:r>
                <a:rPr lang="fr-FR" sz="2600">
                  <a:solidFill>
                    <a:schemeClr val="lt1"/>
                  </a:solidFill>
                  <a:latin typeface="Calibri"/>
                  <a:ea typeface="Calibri"/>
                  <a:cs typeface="Calibri"/>
                  <a:sym typeface="Calibri"/>
                </a:rPr>
                <a:t> étude comparative sur l'inflation et les dépenses de consommation finale des ménages pour les pays formant l’UEMOA</a:t>
              </a:r>
              <a:endParaRPr/>
            </a:p>
          </p:txBody>
        </p:sp>
        <p:sp>
          <p:nvSpPr>
            <p:cNvPr id="386" name="Google Shape;386;p20"/>
            <p:cNvSpPr/>
            <p:nvPr/>
          </p:nvSpPr>
          <p:spPr>
            <a:xfrm>
              <a:off x="92074" y="4194263"/>
              <a:ext cx="1075337" cy="1075337"/>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1"/>
          <p:cNvSpPr txBox="1"/>
          <p:nvPr>
            <p:ph type="title"/>
          </p:nvPr>
        </p:nvSpPr>
        <p:spPr>
          <a:xfrm>
            <a:off x="950495" y="235474"/>
            <a:ext cx="10515600" cy="8874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393" name="Google Shape;393;p21"/>
          <p:cNvSpPr txBox="1"/>
          <p:nvPr>
            <p:ph idx="1" type="body"/>
          </p:nvPr>
        </p:nvSpPr>
        <p:spPr>
          <a:xfrm>
            <a:off x="-1713" y="1672358"/>
            <a:ext cx="7493376" cy="516801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2300"/>
              <a:buNone/>
            </a:pPr>
            <a:r>
              <a:t/>
            </a:r>
            <a:endParaRPr sz="2300"/>
          </a:p>
          <a:p>
            <a:pPr indent="0" lvl="0" marL="0" rtl="0" algn="just">
              <a:lnSpc>
                <a:spcPct val="100000"/>
              </a:lnSpc>
              <a:spcBef>
                <a:spcPts val="1000"/>
              </a:spcBef>
              <a:spcAft>
                <a:spcPts val="0"/>
              </a:spcAft>
              <a:buClr>
                <a:schemeClr val="dk1"/>
              </a:buClr>
              <a:buSzPts val="2300"/>
              <a:buNone/>
            </a:pPr>
            <a:r>
              <a:t/>
            </a:r>
            <a:endParaRPr sz="2300"/>
          </a:p>
        </p:txBody>
      </p:sp>
      <p:sp>
        <p:nvSpPr>
          <p:cNvPr id="394" name="Google Shape;394;p21"/>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395" name="Google Shape;395;p21"/>
          <p:cNvSpPr/>
          <p:nvPr/>
        </p:nvSpPr>
        <p:spPr>
          <a:xfrm>
            <a:off x="2815002" y="92400"/>
            <a:ext cx="7083575" cy="1030548"/>
          </a:xfrm>
          <a:prstGeom prst="roundRect">
            <a:avLst>
              <a:gd fmla="val 16667" name="adj"/>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a:effectLst>
            <a:reflection blurRad="0" dir="0" dist="0" endA="300" endPos="35000" kx="0" rotWithShape="0" algn="bl" stA="52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fr-FR" sz="3000" u="none" strike="noStrike">
                <a:solidFill>
                  <a:srgbClr val="000000"/>
                </a:solidFill>
                <a:latin typeface="Arial"/>
                <a:ea typeface="Arial"/>
                <a:cs typeface="Arial"/>
                <a:sym typeface="Arial"/>
              </a:rPr>
              <a:t>DESCRIPTION DES OUTILS MATHÉMATIQUES UTILISÉS</a:t>
            </a:r>
            <a:endParaRPr sz="3000">
              <a:solidFill>
                <a:schemeClr val="dk1"/>
              </a:solidFill>
              <a:latin typeface="Calibri"/>
              <a:ea typeface="Calibri"/>
              <a:cs typeface="Calibri"/>
              <a:sym typeface="Calibri"/>
            </a:endParaRPr>
          </a:p>
        </p:txBody>
      </p:sp>
      <p:pic>
        <p:nvPicPr>
          <p:cNvPr descr="Coussin décoratif Red ballon pour la fête, anniversaire - FR.PIXERS.BE" id="396" name="Google Shape;396;p21"/>
          <p:cNvPicPr preferRelativeResize="0"/>
          <p:nvPr/>
        </p:nvPicPr>
        <p:blipFill rotWithShape="1">
          <a:blip r:embed="rId3">
            <a:alphaModFix/>
          </a:blip>
          <a:srcRect b="0" l="0" r="0" t="0"/>
          <a:stretch/>
        </p:blipFill>
        <p:spPr>
          <a:xfrm>
            <a:off x="9898577" y="67229"/>
            <a:ext cx="933450" cy="1223963"/>
          </a:xfrm>
          <a:prstGeom prst="rect">
            <a:avLst/>
          </a:prstGeom>
          <a:noFill/>
          <a:ln>
            <a:noFill/>
          </a:ln>
        </p:spPr>
      </p:pic>
      <p:pic>
        <p:nvPicPr>
          <p:cNvPr descr="Coussin décoratif Red ballon pour la fête, anniversaire - FR.PIXERS.BE" id="397" name="Google Shape;397;p21"/>
          <p:cNvPicPr preferRelativeResize="0"/>
          <p:nvPr/>
        </p:nvPicPr>
        <p:blipFill rotWithShape="1">
          <a:blip r:embed="rId3">
            <a:alphaModFix/>
          </a:blip>
          <a:srcRect b="0" l="0" r="0" t="0"/>
          <a:stretch/>
        </p:blipFill>
        <p:spPr>
          <a:xfrm>
            <a:off x="1826698" y="17632"/>
            <a:ext cx="933450" cy="1223963"/>
          </a:xfrm>
          <a:prstGeom prst="rect">
            <a:avLst/>
          </a:prstGeom>
          <a:noFill/>
          <a:ln>
            <a:noFill/>
          </a:ln>
        </p:spPr>
      </p:pic>
      <p:sp>
        <p:nvSpPr>
          <p:cNvPr id="398" name="Google Shape;398;p21"/>
          <p:cNvSpPr/>
          <p:nvPr/>
        </p:nvSpPr>
        <p:spPr>
          <a:xfrm>
            <a:off x="4371975" y="2767013"/>
            <a:ext cx="3448050" cy="13239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 name="Google Shape;399;p21"/>
          <p:cNvSpPr txBox="1"/>
          <p:nvPr/>
        </p:nvSpPr>
        <p:spPr>
          <a:xfrm>
            <a:off x="272716" y="1672358"/>
            <a:ext cx="8390021"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3000">
                <a:solidFill>
                  <a:schemeClr val="dk1"/>
                </a:solidFill>
                <a:latin typeface="Calibri"/>
                <a:ea typeface="Calibri"/>
                <a:cs typeface="Calibri"/>
                <a:sym typeface="Calibri"/>
              </a:rPr>
              <a:t>Pour la réalisation de notre analyse, nous utiliserons des mesures de tendance centrale qui sont :</a:t>
            </a:r>
            <a:endParaRPr/>
          </a:p>
          <a:p>
            <a:pPr indent="0" lvl="0" marL="0" marR="0" rtl="0" algn="l">
              <a:spcBef>
                <a:spcPts val="0"/>
              </a:spcBef>
              <a:spcAft>
                <a:spcPts val="0"/>
              </a:spcAft>
              <a:buNone/>
            </a:pPr>
            <a:r>
              <a:t/>
            </a:r>
            <a:endParaRPr sz="30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3000"/>
              <a:buFont typeface="Noto Sans Symbols"/>
              <a:buChar char="❑"/>
            </a:pPr>
            <a:r>
              <a:rPr lang="fr-FR" sz="3000">
                <a:solidFill>
                  <a:schemeClr val="dk1"/>
                </a:solidFill>
                <a:latin typeface="Calibri"/>
                <a:ea typeface="Calibri"/>
                <a:cs typeface="Calibri"/>
                <a:sym typeface="Calibri"/>
              </a:rPr>
              <a:t>la moyenne;</a:t>
            </a:r>
            <a:endParaRPr/>
          </a:p>
          <a:p>
            <a:pPr indent="0" lvl="0" marL="0" marR="0" rtl="0" algn="l">
              <a:spcBef>
                <a:spcPts val="0"/>
              </a:spcBef>
              <a:spcAft>
                <a:spcPts val="0"/>
              </a:spcAft>
              <a:buNone/>
            </a:pPr>
            <a:r>
              <a:t/>
            </a:r>
            <a:endParaRPr sz="30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3000"/>
              <a:buFont typeface="Noto Sans Symbols"/>
              <a:buChar char="❑"/>
            </a:pPr>
            <a:r>
              <a:rPr lang="fr-FR" sz="3000">
                <a:solidFill>
                  <a:schemeClr val="dk1"/>
                </a:solidFill>
                <a:latin typeface="Calibri"/>
                <a:ea typeface="Calibri"/>
                <a:cs typeface="Calibri"/>
                <a:sym typeface="Calibri"/>
              </a:rPr>
              <a:t>l’écart-type. </a:t>
            </a:r>
            <a:endParaRPr/>
          </a:p>
          <a:p>
            <a:pPr indent="0" lvl="0" marL="0" marR="0" rtl="0" algn="l">
              <a:spcBef>
                <a:spcPts val="0"/>
              </a:spcBef>
              <a:spcAft>
                <a:spcPts val="0"/>
              </a:spcAft>
              <a:buNone/>
            </a:pPr>
            <a:r>
              <a:t/>
            </a:r>
            <a:endParaRPr sz="3000">
              <a:solidFill>
                <a:schemeClr val="dk1"/>
              </a:solidFill>
              <a:latin typeface="Calibri"/>
              <a:ea typeface="Calibri"/>
              <a:cs typeface="Calibri"/>
              <a:sym typeface="Calibri"/>
            </a:endParaRPr>
          </a:p>
          <a:p>
            <a:pPr indent="0" lvl="0" marL="0" marR="0" rtl="0" algn="l">
              <a:spcBef>
                <a:spcPts val="0"/>
              </a:spcBef>
              <a:spcAft>
                <a:spcPts val="0"/>
              </a:spcAft>
              <a:buNone/>
            </a:pPr>
            <a:r>
              <a:rPr lang="fr-FR" sz="3000">
                <a:solidFill>
                  <a:schemeClr val="dk1"/>
                </a:solidFill>
                <a:latin typeface="Calibri"/>
                <a:ea typeface="Calibri"/>
                <a:cs typeface="Calibri"/>
                <a:sym typeface="Calibri"/>
              </a:rPr>
              <a:t>Les mesures de tendance centrale servent à synthétiser les séries statistiques étudiées au moyen d'un petit nombre de valeurs "caractéristiques".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405" name="Google Shape;405;p22"/>
          <p:cNvSpPr txBox="1"/>
          <p:nvPr>
            <p:ph idx="1" type="body"/>
          </p:nvPr>
        </p:nvSpPr>
        <p:spPr>
          <a:xfrm>
            <a:off x="-1" y="0"/>
            <a:ext cx="7186863" cy="5823284"/>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4200"/>
              <a:buNone/>
            </a:pPr>
            <a:r>
              <a:rPr b="1" i="1" lang="fr-FR" sz="4200" u="sng">
                <a:latin typeface="Algerian"/>
                <a:ea typeface="Algerian"/>
                <a:cs typeface="Algerian"/>
                <a:sym typeface="Algerian"/>
              </a:rPr>
              <a:t>LA MOYENNE</a:t>
            </a:r>
            <a:endParaRPr/>
          </a:p>
          <a:p>
            <a:pPr indent="0" lvl="0" marL="0" rtl="0" algn="l">
              <a:lnSpc>
                <a:spcPct val="90000"/>
              </a:lnSpc>
              <a:spcBef>
                <a:spcPts val="1000"/>
              </a:spcBef>
              <a:spcAft>
                <a:spcPts val="0"/>
              </a:spcAft>
              <a:buClr>
                <a:schemeClr val="dk1"/>
              </a:buClr>
              <a:buSzPts val="3500"/>
              <a:buNone/>
            </a:pPr>
            <a:r>
              <a:t/>
            </a:r>
            <a:endParaRPr b="1" i="1" sz="3500"/>
          </a:p>
          <a:p>
            <a:pPr indent="0" lvl="0" marL="0" rtl="0" algn="l">
              <a:lnSpc>
                <a:spcPct val="90000"/>
              </a:lnSpc>
              <a:spcBef>
                <a:spcPts val="1000"/>
              </a:spcBef>
              <a:spcAft>
                <a:spcPts val="0"/>
              </a:spcAft>
              <a:buClr>
                <a:schemeClr val="dk1"/>
              </a:buClr>
              <a:buSzPts val="3500"/>
              <a:buNone/>
            </a:pPr>
            <a:r>
              <a:rPr b="1" lang="fr-FR" sz="3500"/>
              <a:t>But :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3200"/>
              <a:buNone/>
            </a:pPr>
            <a:r>
              <a:rPr lang="fr-FR" sz="3200"/>
              <a:t>comparer les régions, les communautés (Anglophones, Francophones, autres dialectes) et les différents  pays africains sur des aspects économiques biens précis.</a:t>
            </a:r>
            <a:endParaRPr/>
          </a:p>
        </p:txBody>
      </p:sp>
      <p:sp>
        <p:nvSpPr>
          <p:cNvPr id="406" name="Google Shape;406;p22"/>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descr="Average, man, moderate, person icon - Download on Iconfinder" id="407" name="Google Shape;407;p22"/>
          <p:cNvPicPr preferRelativeResize="0"/>
          <p:nvPr/>
        </p:nvPicPr>
        <p:blipFill rotWithShape="1">
          <a:blip r:embed="rId3">
            <a:alphaModFix/>
          </a:blip>
          <a:srcRect b="0" l="0" r="0" t="0"/>
          <a:stretch/>
        </p:blipFill>
        <p:spPr>
          <a:xfrm>
            <a:off x="9761312" y="365125"/>
            <a:ext cx="2143125" cy="2143125"/>
          </a:xfrm>
          <a:prstGeom prst="rect">
            <a:avLst/>
          </a:prstGeom>
          <a:noFill/>
          <a:ln>
            <a:noFill/>
          </a:ln>
        </p:spPr>
      </p:pic>
      <p:pic>
        <p:nvPicPr>
          <p:cNvPr descr="Average, folder, file Icon in Colorflow Icons" id="408" name="Google Shape;408;p22"/>
          <p:cNvPicPr preferRelativeResize="0"/>
          <p:nvPr/>
        </p:nvPicPr>
        <p:blipFill rotWithShape="1">
          <a:blip r:embed="rId4">
            <a:alphaModFix/>
          </a:blip>
          <a:srcRect b="0" l="0" r="0" t="0"/>
          <a:stretch/>
        </p:blipFill>
        <p:spPr>
          <a:xfrm>
            <a:off x="9628523" y="3475455"/>
            <a:ext cx="2143125" cy="2143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414" name="Google Shape;414;p23"/>
          <p:cNvSpPr txBox="1"/>
          <p:nvPr>
            <p:ph idx="1" type="body"/>
          </p:nvPr>
        </p:nvSpPr>
        <p:spPr>
          <a:xfrm>
            <a:off x="-1" y="0"/>
            <a:ext cx="8261685" cy="68580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4200"/>
              <a:buNone/>
            </a:pPr>
            <a:r>
              <a:rPr b="1" i="1" lang="fr-FR" sz="4200" u="sng">
                <a:latin typeface="Algerian"/>
                <a:ea typeface="Algerian"/>
                <a:cs typeface="Algerian"/>
                <a:sym typeface="Algerian"/>
              </a:rPr>
              <a:t>L’ECART-TYPE</a:t>
            </a:r>
            <a:endParaRPr/>
          </a:p>
          <a:p>
            <a:pPr indent="0" lvl="0" marL="0" rtl="0" algn="l">
              <a:lnSpc>
                <a:spcPct val="90000"/>
              </a:lnSpc>
              <a:spcBef>
                <a:spcPts val="1000"/>
              </a:spcBef>
              <a:spcAft>
                <a:spcPts val="0"/>
              </a:spcAft>
              <a:buClr>
                <a:schemeClr val="dk1"/>
              </a:buClr>
              <a:buSzPts val="3500"/>
              <a:buNone/>
            </a:pPr>
            <a:r>
              <a:t/>
            </a:r>
            <a:endParaRPr b="1" i="1" sz="3500"/>
          </a:p>
          <a:p>
            <a:pPr indent="0" lvl="0" marL="0" rtl="0" algn="l">
              <a:lnSpc>
                <a:spcPct val="90000"/>
              </a:lnSpc>
              <a:spcBef>
                <a:spcPts val="1000"/>
              </a:spcBef>
              <a:spcAft>
                <a:spcPts val="0"/>
              </a:spcAft>
              <a:buClr>
                <a:schemeClr val="dk1"/>
              </a:buClr>
              <a:buSzPts val="3500"/>
              <a:buNone/>
            </a:pPr>
            <a:r>
              <a:rPr b="1" lang="fr-FR" sz="3500"/>
              <a:t>But : </a:t>
            </a:r>
            <a:endParaRPr/>
          </a:p>
          <a:p>
            <a:pPr indent="0" lvl="0" marL="0" rtl="0" algn="l">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3200"/>
              <a:buNone/>
            </a:pPr>
            <a:r>
              <a:rPr lang="fr-FR" sz="3200"/>
              <a:t>étudier la variation, la dynamique économique des pays, régions et communautés africaines. En effet, elle nous permettra d’identifier les zones ou pays à économies assez régulières ou stables de celles à économie grandement fluctuante.</a:t>
            </a:r>
            <a:endParaRPr/>
          </a:p>
        </p:txBody>
      </p:sp>
      <p:sp>
        <p:nvSpPr>
          <p:cNvPr id="415" name="Google Shape;415;p23"/>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descr="Standard Deviation Calculator – 100% Free" id="416" name="Google Shape;416;p23"/>
          <p:cNvPicPr preferRelativeResize="0"/>
          <p:nvPr/>
        </p:nvPicPr>
        <p:blipFill rotWithShape="1">
          <a:blip r:embed="rId3">
            <a:alphaModFix/>
          </a:blip>
          <a:srcRect b="0" l="0" r="0" t="0"/>
          <a:stretch/>
        </p:blipFill>
        <p:spPr>
          <a:xfrm>
            <a:off x="9841523" y="235473"/>
            <a:ext cx="2143125" cy="2143125"/>
          </a:xfrm>
          <a:prstGeom prst="rect">
            <a:avLst/>
          </a:prstGeom>
          <a:noFill/>
          <a:ln>
            <a:noFill/>
          </a:ln>
        </p:spPr>
      </p:pic>
      <p:pic>
        <p:nvPicPr>
          <p:cNvPr descr="icône de couleur rvb échelles d'argent. écart salarial. rémunération  inégale. effet négatif sur les revenus." id="417" name="Google Shape;417;p23"/>
          <p:cNvPicPr preferRelativeResize="0"/>
          <p:nvPr/>
        </p:nvPicPr>
        <p:blipFill rotWithShape="1">
          <a:blip r:embed="rId4">
            <a:alphaModFix/>
          </a:blip>
          <a:srcRect b="0" l="0" r="0" t="0"/>
          <a:stretch/>
        </p:blipFill>
        <p:spPr>
          <a:xfrm>
            <a:off x="10048875" y="3590392"/>
            <a:ext cx="2143125" cy="2143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4"/>
          <p:cNvSpPr txBox="1"/>
          <p:nvPr>
            <p:ph type="title"/>
          </p:nvPr>
        </p:nvSpPr>
        <p:spPr>
          <a:xfrm>
            <a:off x="950495" y="235474"/>
            <a:ext cx="10515600" cy="8874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424" name="Google Shape;424;p24"/>
          <p:cNvSpPr txBox="1"/>
          <p:nvPr>
            <p:ph idx="1" type="body"/>
          </p:nvPr>
        </p:nvSpPr>
        <p:spPr>
          <a:xfrm>
            <a:off x="-1713" y="1672358"/>
            <a:ext cx="7493376" cy="516801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2300"/>
              <a:buNone/>
            </a:pPr>
            <a:r>
              <a:t/>
            </a:r>
            <a:endParaRPr sz="2300"/>
          </a:p>
          <a:p>
            <a:pPr indent="0" lvl="0" marL="0" rtl="0" algn="just">
              <a:lnSpc>
                <a:spcPct val="100000"/>
              </a:lnSpc>
              <a:spcBef>
                <a:spcPts val="1000"/>
              </a:spcBef>
              <a:spcAft>
                <a:spcPts val="0"/>
              </a:spcAft>
              <a:buClr>
                <a:schemeClr val="dk1"/>
              </a:buClr>
              <a:buSzPts val="2300"/>
              <a:buNone/>
            </a:pPr>
            <a:r>
              <a:t/>
            </a:r>
            <a:endParaRPr sz="2300"/>
          </a:p>
        </p:txBody>
      </p:sp>
      <p:sp>
        <p:nvSpPr>
          <p:cNvPr id="425" name="Google Shape;425;p24"/>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426" name="Google Shape;426;p24"/>
          <p:cNvSpPr/>
          <p:nvPr/>
        </p:nvSpPr>
        <p:spPr>
          <a:xfrm>
            <a:off x="2815002" y="92400"/>
            <a:ext cx="7083575" cy="1030548"/>
          </a:xfrm>
          <a:prstGeom prst="roundRect">
            <a:avLst>
              <a:gd fmla="val 16667" name="adj"/>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a:effectLst>
            <a:reflection blurRad="0" dir="0" dist="0" endA="300" endPos="35000" kx="0" rotWithShape="0" algn="bl" stA="52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fr-FR" sz="3000">
                <a:solidFill>
                  <a:schemeClr val="dk1"/>
                </a:solidFill>
                <a:latin typeface="Calibri"/>
                <a:ea typeface="Calibri"/>
                <a:cs typeface="Calibri"/>
                <a:sym typeface="Calibri"/>
              </a:rPr>
              <a:t>PHASE DE VISUALISATION </a:t>
            </a:r>
            <a:endParaRPr/>
          </a:p>
        </p:txBody>
      </p:sp>
      <p:pic>
        <p:nvPicPr>
          <p:cNvPr descr="Coussin décoratif Red ballon pour la fête, anniversaire - FR.PIXERS.BE" id="427" name="Google Shape;427;p24"/>
          <p:cNvPicPr preferRelativeResize="0"/>
          <p:nvPr/>
        </p:nvPicPr>
        <p:blipFill rotWithShape="1">
          <a:blip r:embed="rId3">
            <a:alphaModFix/>
          </a:blip>
          <a:srcRect b="0" l="0" r="0" t="0"/>
          <a:stretch/>
        </p:blipFill>
        <p:spPr>
          <a:xfrm>
            <a:off x="9898577" y="67229"/>
            <a:ext cx="933450" cy="1223963"/>
          </a:xfrm>
          <a:prstGeom prst="rect">
            <a:avLst/>
          </a:prstGeom>
          <a:noFill/>
          <a:ln>
            <a:noFill/>
          </a:ln>
        </p:spPr>
      </p:pic>
      <p:pic>
        <p:nvPicPr>
          <p:cNvPr descr="Coussin décoratif Red ballon pour la fête, anniversaire - FR.PIXERS.BE" id="428" name="Google Shape;428;p24"/>
          <p:cNvPicPr preferRelativeResize="0"/>
          <p:nvPr/>
        </p:nvPicPr>
        <p:blipFill rotWithShape="1">
          <a:blip r:embed="rId3">
            <a:alphaModFix/>
          </a:blip>
          <a:srcRect b="0" l="0" r="0" t="0"/>
          <a:stretch/>
        </p:blipFill>
        <p:spPr>
          <a:xfrm>
            <a:off x="1826698" y="17632"/>
            <a:ext cx="933450" cy="1223963"/>
          </a:xfrm>
          <a:prstGeom prst="rect">
            <a:avLst/>
          </a:prstGeom>
          <a:noFill/>
          <a:ln>
            <a:noFill/>
          </a:ln>
        </p:spPr>
      </p:pic>
      <p:sp>
        <p:nvSpPr>
          <p:cNvPr id="429" name="Google Shape;429;p24"/>
          <p:cNvSpPr/>
          <p:nvPr/>
        </p:nvSpPr>
        <p:spPr>
          <a:xfrm>
            <a:off x="4371975" y="2767013"/>
            <a:ext cx="3448050" cy="13239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30" name="Google Shape;430;p24"/>
          <p:cNvGrpSpPr/>
          <p:nvPr/>
        </p:nvGrpSpPr>
        <p:grpSpPr>
          <a:xfrm>
            <a:off x="275184" y="2998149"/>
            <a:ext cx="11641631" cy="860269"/>
            <a:chOff x="510722" y="429911"/>
            <a:chExt cx="11641631" cy="860269"/>
          </a:xfrm>
        </p:grpSpPr>
        <p:sp>
          <p:nvSpPr>
            <p:cNvPr id="431" name="Google Shape;431;p24"/>
            <p:cNvSpPr/>
            <p:nvPr/>
          </p:nvSpPr>
          <p:spPr>
            <a:xfrm>
              <a:off x="510722" y="429911"/>
              <a:ext cx="11641631" cy="860269"/>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txBox="1"/>
            <p:nvPr/>
          </p:nvSpPr>
          <p:spPr>
            <a:xfrm>
              <a:off x="510722" y="429911"/>
              <a:ext cx="11641631" cy="860269"/>
            </a:xfrm>
            <a:prstGeom prst="rect">
              <a:avLst/>
            </a:prstGeom>
            <a:noFill/>
            <a:ln>
              <a:noFill/>
            </a:ln>
          </p:spPr>
          <p:txBody>
            <a:bodyPr anchorCtr="0" anchor="ctr" bIns="66025" lIns="682825" spcFirstLastPara="1" rIns="66025" wrap="square" tIns="66025">
              <a:noAutofit/>
            </a:bodyPr>
            <a:lstStyle/>
            <a:p>
              <a:pPr indent="0" lvl="0" marL="0" marR="0" rtl="0" algn="l">
                <a:lnSpc>
                  <a:spcPct val="90000"/>
                </a:lnSpc>
                <a:spcBef>
                  <a:spcPts val="0"/>
                </a:spcBef>
                <a:spcAft>
                  <a:spcPts val="0"/>
                </a:spcAft>
                <a:buClr>
                  <a:schemeClr val="lt1"/>
                </a:buClr>
                <a:buSzPts val="2600"/>
                <a:buFont typeface="Calibri"/>
                <a:buNone/>
              </a:pPr>
              <a:r>
                <a:rPr lang="fr-FR" sz="2600">
                  <a:solidFill>
                    <a:schemeClr val="lt1"/>
                  </a:solidFill>
                  <a:latin typeface="Calibri"/>
                  <a:ea typeface="Calibri"/>
                  <a:cs typeface="Calibri"/>
                  <a:sym typeface="Calibri"/>
                </a:rPr>
                <a:t>Etude générale sur l'évolution économique des cinq grandes régions de l'Afrique s'étalant sur la période 1980-2022</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5"/>
          <p:cNvSpPr txBox="1"/>
          <p:nvPr>
            <p:ph type="title"/>
          </p:nvPr>
        </p:nvSpPr>
        <p:spPr>
          <a:xfrm>
            <a:off x="1676400" y="-17684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439" name="Google Shape;439;p25"/>
          <p:cNvSpPr txBox="1"/>
          <p:nvPr>
            <p:ph idx="1" type="body"/>
          </p:nvPr>
        </p:nvSpPr>
        <p:spPr>
          <a:xfrm>
            <a:off x="0" y="48126"/>
            <a:ext cx="11213123" cy="105877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440" name="Google Shape;440;p25"/>
          <p:cNvSpPr txBox="1"/>
          <p:nvPr>
            <p:ph idx="12" type="sldNum"/>
          </p:nvPr>
        </p:nvSpPr>
        <p:spPr>
          <a:xfrm>
            <a:off x="11684202" y="40105"/>
            <a:ext cx="507798" cy="35006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2400"/>
              <a:t>‹#›</a:t>
            </a:fld>
            <a:endParaRPr sz="2400"/>
          </a:p>
        </p:txBody>
      </p:sp>
      <p:sp>
        <p:nvSpPr>
          <p:cNvPr id="441" name="Google Shape;441;p25"/>
          <p:cNvSpPr txBox="1"/>
          <p:nvPr/>
        </p:nvSpPr>
        <p:spPr>
          <a:xfrm>
            <a:off x="2037348" y="235473"/>
            <a:ext cx="9336505" cy="55399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000"/>
              <a:buFont typeface="Noto Sans Symbols"/>
              <a:buChar char="❑"/>
            </a:pPr>
            <a:r>
              <a:rPr b="1" lang="fr-FR" sz="3000">
                <a:solidFill>
                  <a:schemeClr val="dk1"/>
                </a:solidFill>
                <a:latin typeface="Calibri"/>
                <a:ea typeface="Calibri"/>
                <a:cs typeface="Calibri"/>
                <a:sym typeface="Calibri"/>
              </a:rPr>
              <a:t> Etude de l’import et de l’export des biens et services</a:t>
            </a:r>
            <a:endParaRPr/>
          </a:p>
        </p:txBody>
      </p:sp>
      <p:pic>
        <p:nvPicPr>
          <p:cNvPr id="442" name="Google Shape;442;p25"/>
          <p:cNvPicPr preferRelativeResize="0"/>
          <p:nvPr/>
        </p:nvPicPr>
        <p:blipFill rotWithShape="1">
          <a:blip r:embed="rId3">
            <a:alphaModFix/>
          </a:blip>
          <a:srcRect b="0" l="0" r="0" t="0"/>
          <a:stretch/>
        </p:blipFill>
        <p:spPr>
          <a:xfrm>
            <a:off x="2541" y="1106904"/>
            <a:ext cx="6093459" cy="5702969"/>
          </a:xfrm>
          <a:prstGeom prst="rect">
            <a:avLst/>
          </a:prstGeom>
          <a:noFill/>
          <a:ln>
            <a:noFill/>
          </a:ln>
        </p:spPr>
      </p:pic>
      <p:pic>
        <p:nvPicPr>
          <p:cNvPr id="443" name="Google Shape;443;p25"/>
          <p:cNvPicPr preferRelativeResize="0"/>
          <p:nvPr/>
        </p:nvPicPr>
        <p:blipFill rotWithShape="1">
          <a:blip r:embed="rId4">
            <a:alphaModFix/>
          </a:blip>
          <a:srcRect b="0" l="0" r="0" t="0"/>
          <a:stretch/>
        </p:blipFill>
        <p:spPr>
          <a:xfrm>
            <a:off x="6157161" y="1106904"/>
            <a:ext cx="6032298" cy="575109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6"/>
          <p:cNvSpPr txBox="1"/>
          <p:nvPr>
            <p:ph type="title"/>
          </p:nvPr>
        </p:nvSpPr>
        <p:spPr>
          <a:xfrm>
            <a:off x="1676400" y="-17684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450" name="Google Shape;450;p26"/>
          <p:cNvSpPr txBox="1"/>
          <p:nvPr>
            <p:ph idx="1" type="body"/>
          </p:nvPr>
        </p:nvSpPr>
        <p:spPr>
          <a:xfrm>
            <a:off x="0" y="48126"/>
            <a:ext cx="11213123" cy="105877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451" name="Google Shape;451;p26"/>
          <p:cNvSpPr txBox="1"/>
          <p:nvPr>
            <p:ph idx="12" type="sldNum"/>
          </p:nvPr>
        </p:nvSpPr>
        <p:spPr>
          <a:xfrm>
            <a:off x="11684202" y="40105"/>
            <a:ext cx="507798" cy="35006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2400"/>
              <a:t>‹#›</a:t>
            </a:fld>
            <a:endParaRPr sz="2400"/>
          </a:p>
        </p:txBody>
      </p:sp>
      <p:sp>
        <p:nvSpPr>
          <p:cNvPr id="452" name="Google Shape;452;p26"/>
          <p:cNvSpPr txBox="1"/>
          <p:nvPr/>
        </p:nvSpPr>
        <p:spPr>
          <a:xfrm>
            <a:off x="2037348" y="235473"/>
            <a:ext cx="9336505" cy="55399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000"/>
              <a:buFont typeface="Noto Sans Symbols"/>
              <a:buChar char="❑"/>
            </a:pPr>
            <a:r>
              <a:rPr b="1" lang="fr-FR" sz="3000">
                <a:solidFill>
                  <a:schemeClr val="dk1"/>
                </a:solidFill>
                <a:latin typeface="Calibri"/>
                <a:ea typeface="Calibri"/>
                <a:cs typeface="Calibri"/>
                <a:sym typeface="Calibri"/>
              </a:rPr>
              <a:t>Etude sur la croissance du produit intérieur brute</a:t>
            </a:r>
            <a:endParaRPr/>
          </a:p>
        </p:txBody>
      </p:sp>
      <p:pic>
        <p:nvPicPr>
          <p:cNvPr id="453" name="Google Shape;453;p26"/>
          <p:cNvPicPr preferRelativeResize="0"/>
          <p:nvPr/>
        </p:nvPicPr>
        <p:blipFill rotWithShape="1">
          <a:blip r:embed="rId3">
            <a:alphaModFix/>
          </a:blip>
          <a:srcRect b="0" l="0" r="0" t="0"/>
          <a:stretch/>
        </p:blipFill>
        <p:spPr>
          <a:xfrm>
            <a:off x="0" y="1106904"/>
            <a:ext cx="5683802" cy="4892843"/>
          </a:xfrm>
          <a:prstGeom prst="rect">
            <a:avLst/>
          </a:prstGeom>
          <a:noFill/>
          <a:ln>
            <a:noFill/>
          </a:ln>
        </p:spPr>
      </p:pic>
      <p:pic>
        <p:nvPicPr>
          <p:cNvPr id="454" name="Google Shape;454;p26"/>
          <p:cNvPicPr preferRelativeResize="0"/>
          <p:nvPr/>
        </p:nvPicPr>
        <p:blipFill rotWithShape="1">
          <a:blip r:embed="rId4">
            <a:alphaModFix/>
          </a:blip>
          <a:srcRect b="0" l="0" r="0" t="0"/>
          <a:stretch/>
        </p:blipFill>
        <p:spPr>
          <a:xfrm>
            <a:off x="6096000" y="2021304"/>
            <a:ext cx="6096001" cy="37859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7"/>
          <p:cNvSpPr txBox="1"/>
          <p:nvPr>
            <p:ph type="title"/>
          </p:nvPr>
        </p:nvSpPr>
        <p:spPr>
          <a:xfrm>
            <a:off x="597569" y="-186063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461" name="Google Shape;461;p27"/>
          <p:cNvSpPr txBox="1"/>
          <p:nvPr>
            <p:ph idx="1" type="body"/>
          </p:nvPr>
        </p:nvSpPr>
        <p:spPr>
          <a:xfrm>
            <a:off x="1078832" y="769703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462" name="Google Shape;462;p27"/>
          <p:cNvSpPr txBox="1"/>
          <p:nvPr>
            <p:ph idx="12" type="sldNum"/>
          </p:nvPr>
        </p:nvSpPr>
        <p:spPr>
          <a:xfrm>
            <a:off x="9448800" y="4762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463" name="Google Shape;463;p27"/>
          <p:cNvPicPr preferRelativeResize="0"/>
          <p:nvPr/>
        </p:nvPicPr>
        <p:blipFill rotWithShape="1">
          <a:blip r:embed="rId3">
            <a:alphaModFix/>
          </a:blip>
          <a:srcRect b="0" l="0" r="0" t="0"/>
          <a:stretch/>
        </p:blipFill>
        <p:spPr>
          <a:xfrm>
            <a:off x="0" y="0"/>
            <a:ext cx="6175624" cy="3673642"/>
          </a:xfrm>
          <a:prstGeom prst="rect">
            <a:avLst/>
          </a:prstGeom>
          <a:noFill/>
          <a:ln>
            <a:noFill/>
          </a:ln>
        </p:spPr>
      </p:pic>
      <p:pic>
        <p:nvPicPr>
          <p:cNvPr id="464" name="Google Shape;464;p27"/>
          <p:cNvPicPr preferRelativeResize="0"/>
          <p:nvPr/>
        </p:nvPicPr>
        <p:blipFill rotWithShape="1">
          <a:blip r:embed="rId4">
            <a:alphaModFix/>
          </a:blip>
          <a:srcRect b="0" l="0" r="0" t="0"/>
          <a:stretch/>
        </p:blipFill>
        <p:spPr>
          <a:xfrm>
            <a:off x="6036897" y="3808579"/>
            <a:ext cx="6155104" cy="3049421"/>
          </a:xfrm>
          <a:prstGeom prst="rect">
            <a:avLst/>
          </a:prstGeom>
          <a:noFill/>
          <a:ln>
            <a:noFill/>
          </a:ln>
        </p:spPr>
      </p:pic>
      <p:sp>
        <p:nvSpPr>
          <p:cNvPr id="465" name="Google Shape;465;p27"/>
          <p:cNvSpPr txBox="1"/>
          <p:nvPr/>
        </p:nvSpPr>
        <p:spPr>
          <a:xfrm>
            <a:off x="6336632" y="376678"/>
            <a:ext cx="5502442"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fr-FR" sz="2500" u="sng">
                <a:solidFill>
                  <a:srgbClr val="000000"/>
                </a:solidFill>
                <a:latin typeface="Times New Roman"/>
                <a:ea typeface="Times New Roman"/>
                <a:cs typeface="Times New Roman"/>
                <a:sym typeface="Times New Roman"/>
              </a:rPr>
              <a:t>Variation de la croissance du PIB du Libéria de 1980 à 2022</a:t>
            </a:r>
            <a:endParaRPr sz="2500">
              <a:solidFill>
                <a:schemeClr val="dk1"/>
              </a:solidFill>
              <a:latin typeface="Calibri"/>
              <a:ea typeface="Calibri"/>
              <a:cs typeface="Calibri"/>
              <a:sym typeface="Calibri"/>
            </a:endParaRPr>
          </a:p>
        </p:txBody>
      </p:sp>
      <p:sp>
        <p:nvSpPr>
          <p:cNvPr id="466" name="Google Shape;466;p27"/>
          <p:cNvSpPr txBox="1"/>
          <p:nvPr/>
        </p:nvSpPr>
        <p:spPr>
          <a:xfrm>
            <a:off x="593558" y="5939148"/>
            <a:ext cx="5502442"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fr-FR" sz="2500" u="sng">
                <a:solidFill>
                  <a:srgbClr val="000000"/>
                </a:solidFill>
                <a:latin typeface="Times New Roman"/>
                <a:ea typeface="Times New Roman"/>
                <a:cs typeface="Times New Roman"/>
                <a:sym typeface="Times New Roman"/>
              </a:rPr>
              <a:t>Variation de la croissance du PIB de la  Sierra Leone de 1980 à 2022</a:t>
            </a:r>
            <a:endParaRPr sz="25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8"/>
          <p:cNvSpPr txBox="1"/>
          <p:nvPr>
            <p:ph type="title"/>
          </p:nvPr>
        </p:nvSpPr>
        <p:spPr>
          <a:xfrm>
            <a:off x="1676400" y="-17684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473" name="Google Shape;473;p28"/>
          <p:cNvSpPr txBox="1"/>
          <p:nvPr>
            <p:ph idx="1" type="body"/>
          </p:nvPr>
        </p:nvSpPr>
        <p:spPr>
          <a:xfrm>
            <a:off x="0" y="48126"/>
            <a:ext cx="11213123" cy="105877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474" name="Google Shape;474;p28"/>
          <p:cNvSpPr txBox="1"/>
          <p:nvPr>
            <p:ph idx="12" type="sldNum"/>
          </p:nvPr>
        </p:nvSpPr>
        <p:spPr>
          <a:xfrm>
            <a:off x="11643036" y="6460798"/>
            <a:ext cx="507798" cy="35006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2400"/>
              <a:t>‹#›</a:t>
            </a:fld>
            <a:endParaRPr sz="2400"/>
          </a:p>
        </p:txBody>
      </p:sp>
      <p:sp>
        <p:nvSpPr>
          <p:cNvPr id="475" name="Google Shape;475;p28"/>
          <p:cNvSpPr txBox="1"/>
          <p:nvPr/>
        </p:nvSpPr>
        <p:spPr>
          <a:xfrm>
            <a:off x="320843" y="40105"/>
            <a:ext cx="11363360" cy="55399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000"/>
              <a:buFont typeface="Noto Sans Symbols"/>
              <a:buChar char="❑"/>
            </a:pPr>
            <a:r>
              <a:rPr b="1" lang="fr-FR" sz="3000">
                <a:solidFill>
                  <a:schemeClr val="dk1"/>
                </a:solidFill>
                <a:latin typeface="Calibri"/>
                <a:ea typeface="Calibri"/>
                <a:cs typeface="Calibri"/>
                <a:sym typeface="Calibri"/>
              </a:rPr>
              <a:t>Etude sur les investissements du secteur public et du secteur privé</a:t>
            </a:r>
            <a:endParaRPr/>
          </a:p>
        </p:txBody>
      </p:sp>
      <p:pic>
        <p:nvPicPr>
          <p:cNvPr id="476" name="Google Shape;476;p28"/>
          <p:cNvPicPr preferRelativeResize="0"/>
          <p:nvPr/>
        </p:nvPicPr>
        <p:blipFill rotWithShape="1">
          <a:blip r:embed="rId3">
            <a:alphaModFix/>
          </a:blip>
          <a:srcRect b="0" l="0" r="0" t="0"/>
          <a:stretch/>
        </p:blipFill>
        <p:spPr>
          <a:xfrm>
            <a:off x="0" y="850232"/>
            <a:ext cx="5230063" cy="4283242"/>
          </a:xfrm>
          <a:prstGeom prst="rect">
            <a:avLst/>
          </a:prstGeom>
          <a:noFill/>
          <a:ln>
            <a:noFill/>
          </a:ln>
        </p:spPr>
      </p:pic>
      <p:pic>
        <p:nvPicPr>
          <p:cNvPr id="477" name="Google Shape;477;p28"/>
          <p:cNvPicPr preferRelativeResize="0"/>
          <p:nvPr/>
        </p:nvPicPr>
        <p:blipFill rotWithShape="1">
          <a:blip r:embed="rId4">
            <a:alphaModFix/>
          </a:blip>
          <a:srcRect b="0" l="0" r="0" t="0"/>
          <a:stretch/>
        </p:blipFill>
        <p:spPr>
          <a:xfrm>
            <a:off x="5230063" y="978346"/>
            <a:ext cx="6920772" cy="4411257"/>
          </a:xfrm>
          <a:prstGeom prst="rect">
            <a:avLst/>
          </a:prstGeom>
          <a:noFill/>
          <a:ln>
            <a:noFill/>
          </a:ln>
        </p:spPr>
      </p:pic>
      <p:sp>
        <p:nvSpPr>
          <p:cNvPr id="478" name="Google Shape;478;p28"/>
          <p:cNvSpPr txBox="1"/>
          <p:nvPr/>
        </p:nvSpPr>
        <p:spPr>
          <a:xfrm>
            <a:off x="5789789" y="5402600"/>
            <a:ext cx="6148312"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fr-FR" sz="2600" u="sng">
                <a:solidFill>
                  <a:srgbClr val="000000"/>
                </a:solidFill>
                <a:latin typeface="Times New Roman"/>
                <a:ea typeface="Times New Roman"/>
                <a:cs typeface="Times New Roman"/>
                <a:sym typeface="Times New Roman"/>
              </a:rPr>
              <a:t>pour les pays d’Afrique de l’Ouest de 1980 à 2022</a:t>
            </a:r>
            <a:endParaRPr b="0" sz="2600">
              <a:solidFill>
                <a:schemeClr val="dk1"/>
              </a:solidFill>
              <a:latin typeface="Calibri"/>
              <a:ea typeface="Calibri"/>
              <a:cs typeface="Calibri"/>
              <a:sym typeface="Calibri"/>
            </a:endParaRPr>
          </a:p>
        </p:txBody>
      </p:sp>
      <p:sp>
        <p:nvSpPr>
          <p:cNvPr id="479" name="Google Shape;479;p28"/>
          <p:cNvSpPr txBox="1"/>
          <p:nvPr/>
        </p:nvSpPr>
        <p:spPr>
          <a:xfrm>
            <a:off x="0" y="5294837"/>
            <a:ext cx="4509242" cy="8002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fr-FR" sz="2300" u="sng">
                <a:solidFill>
                  <a:srgbClr val="000000"/>
                </a:solidFill>
                <a:latin typeface="Times New Roman"/>
                <a:ea typeface="Times New Roman"/>
                <a:cs typeface="Times New Roman"/>
                <a:sym typeface="Times New Roman"/>
              </a:rPr>
              <a:t>pour les différentes régions d’Afrique de 1980 à 2022</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fr-FR"/>
              <a:t>PETITE CONCLUSION</a:t>
            </a:r>
            <a:endParaRPr/>
          </a:p>
        </p:txBody>
      </p:sp>
      <p:sp>
        <p:nvSpPr>
          <p:cNvPr id="485" name="Google Shape;485;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486" name="Google Shape;486;p29"/>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119" name="Google Shape;1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120" name="Google Shape;120;p3"/>
          <p:cNvSpPr/>
          <p:nvPr/>
        </p:nvSpPr>
        <p:spPr>
          <a:xfrm>
            <a:off x="2571476" y="365126"/>
            <a:ext cx="7101914" cy="2233696"/>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fr-FR" sz="4400" u="none" cap="none" strike="noStrike">
                <a:solidFill>
                  <a:schemeClr val="lt1"/>
                </a:solidFill>
                <a:latin typeface="Calibri"/>
                <a:ea typeface="Calibri"/>
                <a:cs typeface="Calibri"/>
                <a:sym typeface="Calibri"/>
              </a:rPr>
              <a:t>INTRODUCTION</a:t>
            </a:r>
            <a:endParaRPr/>
          </a:p>
        </p:txBody>
      </p:sp>
      <p:sp>
        <p:nvSpPr>
          <p:cNvPr id="121" name="Google Shape;121;p3"/>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cxnSp>
        <p:nvCxnSpPr>
          <p:cNvPr id="122" name="Google Shape;122;p3"/>
          <p:cNvCxnSpPr/>
          <p:nvPr/>
        </p:nvCxnSpPr>
        <p:spPr>
          <a:xfrm>
            <a:off x="55153" y="3086100"/>
            <a:ext cx="12192000" cy="0"/>
          </a:xfrm>
          <a:prstGeom prst="straightConnector1">
            <a:avLst/>
          </a:prstGeom>
          <a:noFill/>
          <a:ln cap="flat" cmpd="sng" w="57150">
            <a:solidFill>
              <a:schemeClr val="accent1"/>
            </a:solidFill>
            <a:prstDash val="solid"/>
            <a:miter lim="800000"/>
            <a:headEnd len="sm" w="sm" type="none"/>
            <a:tailEnd len="sm" w="sm" type="none"/>
          </a:ln>
        </p:spPr>
      </p:cxnSp>
      <p:cxnSp>
        <p:nvCxnSpPr>
          <p:cNvPr id="123" name="Google Shape;123;p3"/>
          <p:cNvCxnSpPr/>
          <p:nvPr/>
        </p:nvCxnSpPr>
        <p:spPr>
          <a:xfrm>
            <a:off x="0" y="6076951"/>
            <a:ext cx="12192000" cy="0"/>
          </a:xfrm>
          <a:prstGeom prst="straightConnector1">
            <a:avLst/>
          </a:prstGeom>
          <a:noFill/>
          <a:ln cap="flat" cmpd="sng" w="57150">
            <a:solidFill>
              <a:schemeClr val="accent1"/>
            </a:solidFill>
            <a:prstDash val="solid"/>
            <a:miter lim="800000"/>
            <a:headEnd len="sm" w="sm" type="none"/>
            <a:tailEnd len="sm" w="sm" type="none"/>
          </a:ln>
        </p:spPr>
      </p:cxnSp>
      <p:sp>
        <p:nvSpPr>
          <p:cNvPr id="124" name="Google Shape;124;p3"/>
          <p:cNvSpPr/>
          <p:nvPr/>
        </p:nvSpPr>
        <p:spPr>
          <a:xfrm>
            <a:off x="136685" y="433200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3"/>
          <p:cNvSpPr/>
          <p:nvPr/>
        </p:nvSpPr>
        <p:spPr>
          <a:xfrm>
            <a:off x="1552300"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6" name="Google Shape;126;p3"/>
          <p:cNvSpPr/>
          <p:nvPr/>
        </p:nvSpPr>
        <p:spPr>
          <a:xfrm>
            <a:off x="3200801"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7" name="Google Shape;127;p3"/>
          <p:cNvSpPr/>
          <p:nvPr/>
        </p:nvSpPr>
        <p:spPr>
          <a:xfrm>
            <a:off x="4759208"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8" name="Google Shape;128;p3"/>
          <p:cNvSpPr/>
          <p:nvPr/>
        </p:nvSpPr>
        <p:spPr>
          <a:xfrm>
            <a:off x="6317615"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9" name="Google Shape;129;p3"/>
          <p:cNvSpPr/>
          <p:nvPr/>
        </p:nvSpPr>
        <p:spPr>
          <a:xfrm>
            <a:off x="7876022"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0" name="Google Shape;130;p3"/>
          <p:cNvSpPr/>
          <p:nvPr/>
        </p:nvSpPr>
        <p:spPr>
          <a:xfrm>
            <a:off x="9434429"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1" name="Google Shape;131;p3"/>
          <p:cNvSpPr/>
          <p:nvPr/>
        </p:nvSpPr>
        <p:spPr>
          <a:xfrm>
            <a:off x="11056193" y="433200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493" name="Google Shape;493;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494" name="Google Shape;494;p30"/>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grpSp>
        <p:nvGrpSpPr>
          <p:cNvPr id="495" name="Google Shape;495;p30"/>
          <p:cNvGrpSpPr/>
          <p:nvPr/>
        </p:nvGrpSpPr>
        <p:grpSpPr>
          <a:xfrm>
            <a:off x="838200" y="2861426"/>
            <a:ext cx="10989724" cy="1188124"/>
            <a:chOff x="1083282" y="1720539"/>
            <a:chExt cx="10989724" cy="860269"/>
          </a:xfrm>
        </p:grpSpPr>
        <p:sp>
          <p:nvSpPr>
            <p:cNvPr id="496" name="Google Shape;496;p30"/>
            <p:cNvSpPr/>
            <p:nvPr/>
          </p:nvSpPr>
          <p:spPr>
            <a:xfrm>
              <a:off x="1083282" y="1720539"/>
              <a:ext cx="10989724" cy="860269"/>
            </a:xfrm>
            <a:prstGeom prst="rect">
              <a:avLst/>
            </a:prstGeom>
            <a:solidFill>
              <a:srgbClr val="65EE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txBox="1"/>
            <p:nvPr/>
          </p:nvSpPr>
          <p:spPr>
            <a:xfrm>
              <a:off x="1083282" y="1720539"/>
              <a:ext cx="10989724" cy="860269"/>
            </a:xfrm>
            <a:prstGeom prst="rect">
              <a:avLst/>
            </a:prstGeom>
            <a:noFill/>
            <a:ln>
              <a:noFill/>
            </a:ln>
          </p:spPr>
          <p:txBody>
            <a:bodyPr anchorCtr="0" anchor="ctr" bIns="66025" lIns="682825" spcFirstLastPara="1" rIns="66025" wrap="square" tIns="66025">
              <a:noAutofit/>
            </a:bodyPr>
            <a:lstStyle/>
            <a:p>
              <a:pPr indent="0" lvl="0" marL="0" marR="0" rtl="0" algn="l">
                <a:lnSpc>
                  <a:spcPct val="90000"/>
                </a:lnSpc>
                <a:spcBef>
                  <a:spcPts val="0"/>
                </a:spcBef>
                <a:spcAft>
                  <a:spcPts val="0"/>
                </a:spcAft>
                <a:buClr>
                  <a:schemeClr val="lt1"/>
                </a:buClr>
                <a:buSzPts val="2800"/>
                <a:buFont typeface="Calibri"/>
                <a:buNone/>
              </a:pPr>
              <a:r>
                <a:rPr b="1" lang="fr-FR" sz="2800">
                  <a:solidFill>
                    <a:schemeClr val="lt1"/>
                  </a:solidFill>
                  <a:latin typeface="Calibri"/>
                  <a:ea typeface="Calibri"/>
                  <a:cs typeface="Calibri"/>
                  <a:sym typeface="Calibri"/>
                </a:rPr>
                <a:t>Comparaison de l'évolution économique entre les pays francophones et les pays anglophones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1"/>
          <p:cNvSpPr txBox="1"/>
          <p:nvPr>
            <p:ph type="title"/>
          </p:nvPr>
        </p:nvSpPr>
        <p:spPr>
          <a:xfrm>
            <a:off x="1676400" y="-17684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504" name="Google Shape;504;p31"/>
          <p:cNvSpPr txBox="1"/>
          <p:nvPr>
            <p:ph idx="1" type="body"/>
          </p:nvPr>
        </p:nvSpPr>
        <p:spPr>
          <a:xfrm>
            <a:off x="0" y="48126"/>
            <a:ext cx="11213123" cy="105877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505" name="Google Shape;505;p31"/>
          <p:cNvSpPr txBox="1"/>
          <p:nvPr>
            <p:ph idx="12" type="sldNum"/>
          </p:nvPr>
        </p:nvSpPr>
        <p:spPr>
          <a:xfrm>
            <a:off x="11684202" y="6425153"/>
            <a:ext cx="507798" cy="35006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2400"/>
              <a:t>‹#›</a:t>
            </a:fld>
            <a:endParaRPr sz="2400"/>
          </a:p>
        </p:txBody>
      </p:sp>
      <p:sp>
        <p:nvSpPr>
          <p:cNvPr id="506" name="Google Shape;506;p31"/>
          <p:cNvSpPr txBox="1"/>
          <p:nvPr/>
        </p:nvSpPr>
        <p:spPr>
          <a:xfrm>
            <a:off x="2112157" y="62418"/>
            <a:ext cx="9336505" cy="55399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000"/>
              <a:buFont typeface="Noto Sans Symbols"/>
              <a:buChar char="❑"/>
            </a:pPr>
            <a:r>
              <a:rPr b="1" lang="fr-FR" sz="3000">
                <a:solidFill>
                  <a:schemeClr val="dk1"/>
                </a:solidFill>
                <a:latin typeface="Calibri"/>
                <a:ea typeface="Calibri"/>
                <a:cs typeface="Calibri"/>
                <a:sym typeface="Calibri"/>
              </a:rPr>
              <a:t>Etude sur le PIB</a:t>
            </a:r>
            <a:endParaRPr/>
          </a:p>
        </p:txBody>
      </p:sp>
      <p:pic>
        <p:nvPicPr>
          <p:cNvPr id="507" name="Google Shape;507;p31"/>
          <p:cNvPicPr preferRelativeResize="0"/>
          <p:nvPr/>
        </p:nvPicPr>
        <p:blipFill rotWithShape="1">
          <a:blip r:embed="rId3">
            <a:alphaModFix/>
          </a:blip>
          <a:srcRect b="0" l="0" r="0" t="0"/>
          <a:stretch/>
        </p:blipFill>
        <p:spPr>
          <a:xfrm>
            <a:off x="0" y="760795"/>
            <a:ext cx="8576480" cy="5085348"/>
          </a:xfrm>
          <a:prstGeom prst="rect">
            <a:avLst/>
          </a:prstGeom>
          <a:noFill/>
          <a:ln>
            <a:noFill/>
          </a:ln>
        </p:spPr>
      </p:pic>
      <p:sp>
        <p:nvSpPr>
          <p:cNvPr id="508" name="Google Shape;508;p31"/>
          <p:cNvSpPr txBox="1"/>
          <p:nvPr/>
        </p:nvSpPr>
        <p:spPr>
          <a:xfrm>
            <a:off x="491904" y="6040433"/>
            <a:ext cx="10956758"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fr-FR" sz="2200" u="sng">
                <a:solidFill>
                  <a:srgbClr val="000000"/>
                </a:solidFill>
                <a:latin typeface="Times New Roman"/>
                <a:ea typeface="Times New Roman"/>
                <a:cs typeface="Times New Roman"/>
                <a:sym typeface="Times New Roman"/>
              </a:rPr>
              <a:t>Moyenne du taux de croissance et de valeur du PIB pour la communauté française et anglaise de 2019 à 2022. </a:t>
            </a:r>
            <a:endParaRPr sz="22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2"/>
          <p:cNvSpPr txBox="1"/>
          <p:nvPr>
            <p:ph type="title"/>
          </p:nvPr>
        </p:nvSpPr>
        <p:spPr>
          <a:xfrm>
            <a:off x="1676400" y="-17684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514" name="Google Shape;514;p32"/>
          <p:cNvSpPr txBox="1"/>
          <p:nvPr>
            <p:ph idx="1" type="body"/>
          </p:nvPr>
        </p:nvSpPr>
        <p:spPr>
          <a:xfrm>
            <a:off x="0" y="48126"/>
            <a:ext cx="11213123" cy="105877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515" name="Google Shape;515;p32"/>
          <p:cNvSpPr txBox="1"/>
          <p:nvPr>
            <p:ph idx="12" type="sldNum"/>
          </p:nvPr>
        </p:nvSpPr>
        <p:spPr>
          <a:xfrm>
            <a:off x="11684202" y="40105"/>
            <a:ext cx="507798" cy="35006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2400"/>
              <a:t>‹#›</a:t>
            </a:fld>
            <a:endParaRPr sz="2400"/>
          </a:p>
        </p:txBody>
      </p:sp>
      <p:sp>
        <p:nvSpPr>
          <p:cNvPr id="516" name="Google Shape;516;p32"/>
          <p:cNvSpPr txBox="1"/>
          <p:nvPr/>
        </p:nvSpPr>
        <p:spPr>
          <a:xfrm>
            <a:off x="6002523" y="6005323"/>
            <a:ext cx="6148312"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fr-FR" sz="2100" u="sng">
                <a:solidFill>
                  <a:srgbClr val="000000"/>
                </a:solidFill>
                <a:latin typeface="Times New Roman"/>
                <a:ea typeface="Times New Roman"/>
                <a:cs typeface="Times New Roman"/>
                <a:sym typeface="Times New Roman"/>
              </a:rPr>
              <a:t>Répartition de la moyenne du PIB des pays d’Afrique Francophone de 2019 à 2022</a:t>
            </a:r>
            <a:endParaRPr b="0" sz="2100">
              <a:solidFill>
                <a:schemeClr val="dk1"/>
              </a:solidFill>
              <a:latin typeface="Calibri"/>
              <a:ea typeface="Calibri"/>
              <a:cs typeface="Calibri"/>
              <a:sym typeface="Calibri"/>
            </a:endParaRPr>
          </a:p>
        </p:txBody>
      </p:sp>
      <p:sp>
        <p:nvSpPr>
          <p:cNvPr id="517" name="Google Shape;517;p32"/>
          <p:cNvSpPr txBox="1"/>
          <p:nvPr/>
        </p:nvSpPr>
        <p:spPr>
          <a:xfrm>
            <a:off x="0" y="6141264"/>
            <a:ext cx="450924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fr-FR" sz="1800" u="sng">
                <a:solidFill>
                  <a:srgbClr val="000000"/>
                </a:solidFill>
                <a:latin typeface="Times New Roman"/>
                <a:ea typeface="Times New Roman"/>
                <a:cs typeface="Times New Roman"/>
                <a:sym typeface="Times New Roman"/>
              </a:rPr>
              <a:t>Répartition de la moyenne du PIB des pays d’Afrique Anglaise de 2019 à 2022</a:t>
            </a:r>
            <a:endParaRPr b="1" i="0" sz="2300" u="sng">
              <a:solidFill>
                <a:srgbClr val="000000"/>
              </a:solidFill>
              <a:latin typeface="Times New Roman"/>
              <a:ea typeface="Times New Roman"/>
              <a:cs typeface="Times New Roman"/>
              <a:sym typeface="Times New Roman"/>
            </a:endParaRPr>
          </a:p>
        </p:txBody>
      </p:sp>
      <p:pic>
        <p:nvPicPr>
          <p:cNvPr id="518" name="Google Shape;518;p32"/>
          <p:cNvPicPr preferRelativeResize="0"/>
          <p:nvPr/>
        </p:nvPicPr>
        <p:blipFill rotWithShape="1">
          <a:blip r:embed="rId3">
            <a:alphaModFix/>
          </a:blip>
          <a:srcRect b="0" l="0" r="0" t="0"/>
          <a:stretch/>
        </p:blipFill>
        <p:spPr>
          <a:xfrm>
            <a:off x="0" y="1304155"/>
            <a:ext cx="6133883" cy="4331619"/>
          </a:xfrm>
          <a:prstGeom prst="rect">
            <a:avLst/>
          </a:prstGeom>
          <a:noFill/>
          <a:ln>
            <a:noFill/>
          </a:ln>
        </p:spPr>
      </p:pic>
      <p:pic>
        <p:nvPicPr>
          <p:cNvPr id="519" name="Google Shape;519;p32"/>
          <p:cNvPicPr preferRelativeResize="0"/>
          <p:nvPr/>
        </p:nvPicPr>
        <p:blipFill rotWithShape="1">
          <a:blip r:embed="rId4">
            <a:alphaModFix/>
          </a:blip>
          <a:srcRect b="0" l="0" r="0" t="0"/>
          <a:stretch/>
        </p:blipFill>
        <p:spPr>
          <a:xfrm>
            <a:off x="6165895" y="1485613"/>
            <a:ext cx="6026105" cy="415016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3"/>
          <p:cNvSpPr txBox="1"/>
          <p:nvPr>
            <p:ph type="title"/>
          </p:nvPr>
        </p:nvSpPr>
        <p:spPr>
          <a:xfrm>
            <a:off x="1676400" y="-17684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526" name="Google Shape;526;p33"/>
          <p:cNvSpPr txBox="1"/>
          <p:nvPr>
            <p:ph idx="1" type="body"/>
          </p:nvPr>
        </p:nvSpPr>
        <p:spPr>
          <a:xfrm>
            <a:off x="0" y="48126"/>
            <a:ext cx="11213123" cy="105877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527" name="Google Shape;527;p33"/>
          <p:cNvSpPr txBox="1"/>
          <p:nvPr>
            <p:ph idx="12" type="sldNum"/>
          </p:nvPr>
        </p:nvSpPr>
        <p:spPr>
          <a:xfrm>
            <a:off x="11620034" y="6425806"/>
            <a:ext cx="507798" cy="35006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2400"/>
              <a:t>‹#›</a:t>
            </a:fld>
            <a:endParaRPr sz="2400"/>
          </a:p>
        </p:txBody>
      </p:sp>
      <p:sp>
        <p:nvSpPr>
          <p:cNvPr id="528" name="Google Shape;528;p33"/>
          <p:cNvSpPr txBox="1"/>
          <p:nvPr/>
        </p:nvSpPr>
        <p:spPr>
          <a:xfrm>
            <a:off x="320843" y="40105"/>
            <a:ext cx="11363360" cy="553998"/>
          </a:xfrm>
          <a:prstGeom prst="rect">
            <a:avLst/>
          </a:prstGeom>
          <a:noFill/>
          <a:ln>
            <a:noFill/>
          </a:ln>
        </p:spPr>
        <p:txBody>
          <a:bodyPr anchorCtr="0" anchor="t" bIns="45700" lIns="91425" spcFirstLastPara="1" rIns="91425" wrap="square" tIns="45700">
            <a:spAutoFit/>
          </a:bodyPr>
          <a:lstStyle/>
          <a:p>
            <a:pPr indent="-457200" lvl="0" marL="457200" marR="0" rtl="0" algn="ctr">
              <a:spcBef>
                <a:spcPts val="0"/>
              </a:spcBef>
              <a:spcAft>
                <a:spcPts val="0"/>
              </a:spcAft>
              <a:buClr>
                <a:schemeClr val="dk1"/>
              </a:buClr>
              <a:buSzPts val="3000"/>
              <a:buFont typeface="Noto Sans Symbols"/>
              <a:buChar char="❑"/>
            </a:pPr>
            <a:r>
              <a:rPr b="1" lang="fr-FR" sz="3000">
                <a:solidFill>
                  <a:schemeClr val="dk1"/>
                </a:solidFill>
                <a:latin typeface="Calibri"/>
                <a:ea typeface="Calibri"/>
                <a:cs typeface="Calibri"/>
                <a:sym typeface="Calibri"/>
              </a:rPr>
              <a:t>Etude sur la formation de capital fixe</a:t>
            </a:r>
            <a:endParaRPr/>
          </a:p>
        </p:txBody>
      </p:sp>
      <p:sp>
        <p:nvSpPr>
          <p:cNvPr id="529" name="Google Shape;529;p33"/>
          <p:cNvSpPr txBox="1"/>
          <p:nvPr/>
        </p:nvSpPr>
        <p:spPr>
          <a:xfrm>
            <a:off x="534739" y="6009655"/>
            <a:ext cx="10357850" cy="8002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fr-FR" sz="2300" u="sng">
                <a:solidFill>
                  <a:srgbClr val="000000"/>
                </a:solidFill>
                <a:latin typeface="Times New Roman"/>
                <a:ea typeface="Times New Roman"/>
                <a:cs typeface="Times New Roman"/>
                <a:sym typeface="Times New Roman"/>
              </a:rPr>
              <a:t>Moyenne des investissements du secteur  Privé et Public en Afrique anglophone et francophone durant les (05) dernières années</a:t>
            </a:r>
            <a:endParaRPr/>
          </a:p>
        </p:txBody>
      </p:sp>
      <p:pic>
        <p:nvPicPr>
          <p:cNvPr id="530" name="Google Shape;530;p33"/>
          <p:cNvPicPr preferRelativeResize="0"/>
          <p:nvPr/>
        </p:nvPicPr>
        <p:blipFill rotWithShape="1">
          <a:blip r:embed="rId3">
            <a:alphaModFix/>
          </a:blip>
          <a:srcRect b="0" l="0" r="0" t="0"/>
          <a:stretch/>
        </p:blipFill>
        <p:spPr>
          <a:xfrm>
            <a:off x="1959811" y="698925"/>
            <a:ext cx="7507706" cy="5460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4"/>
          <p:cNvSpPr txBox="1"/>
          <p:nvPr>
            <p:ph type="title"/>
          </p:nvPr>
        </p:nvSpPr>
        <p:spPr>
          <a:xfrm>
            <a:off x="1676400" y="-17684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537" name="Google Shape;537;p34"/>
          <p:cNvSpPr txBox="1"/>
          <p:nvPr>
            <p:ph idx="1" type="body"/>
          </p:nvPr>
        </p:nvSpPr>
        <p:spPr>
          <a:xfrm>
            <a:off x="0" y="48126"/>
            <a:ext cx="11213123" cy="105877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538" name="Google Shape;538;p34"/>
          <p:cNvSpPr txBox="1"/>
          <p:nvPr>
            <p:ph idx="12" type="sldNum"/>
          </p:nvPr>
        </p:nvSpPr>
        <p:spPr>
          <a:xfrm>
            <a:off x="11620033" y="6430347"/>
            <a:ext cx="507798" cy="35006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2400"/>
              <a:t>‹#›</a:t>
            </a:fld>
            <a:endParaRPr sz="2400"/>
          </a:p>
        </p:txBody>
      </p:sp>
      <p:sp>
        <p:nvSpPr>
          <p:cNvPr id="539" name="Google Shape;539;p34"/>
          <p:cNvSpPr txBox="1"/>
          <p:nvPr/>
        </p:nvSpPr>
        <p:spPr>
          <a:xfrm>
            <a:off x="320843" y="40105"/>
            <a:ext cx="11363360" cy="55399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000"/>
              <a:buFont typeface="Noto Sans Symbols"/>
              <a:buChar char="❑"/>
            </a:pPr>
            <a:r>
              <a:rPr b="1" lang="fr-FR" sz="3000">
                <a:solidFill>
                  <a:schemeClr val="dk1"/>
                </a:solidFill>
                <a:latin typeface="Calibri"/>
                <a:ea typeface="Calibri"/>
                <a:cs typeface="Calibri"/>
                <a:sym typeface="Calibri"/>
              </a:rPr>
              <a:t>Etude sur les importations et exportations </a:t>
            </a:r>
            <a:endParaRPr/>
          </a:p>
        </p:txBody>
      </p:sp>
      <p:pic>
        <p:nvPicPr>
          <p:cNvPr id="540" name="Google Shape;540;p34"/>
          <p:cNvPicPr preferRelativeResize="0"/>
          <p:nvPr/>
        </p:nvPicPr>
        <p:blipFill rotWithShape="1">
          <a:blip r:embed="rId3">
            <a:alphaModFix/>
          </a:blip>
          <a:srcRect b="0" l="0" r="0" t="0"/>
          <a:stretch/>
        </p:blipFill>
        <p:spPr>
          <a:xfrm>
            <a:off x="0" y="762943"/>
            <a:ext cx="5550568" cy="4531893"/>
          </a:xfrm>
          <a:prstGeom prst="rect">
            <a:avLst/>
          </a:prstGeom>
          <a:noFill/>
          <a:ln>
            <a:noFill/>
          </a:ln>
        </p:spPr>
      </p:pic>
      <p:pic>
        <p:nvPicPr>
          <p:cNvPr id="541" name="Google Shape;541;p34"/>
          <p:cNvPicPr preferRelativeResize="0"/>
          <p:nvPr/>
        </p:nvPicPr>
        <p:blipFill rotWithShape="1">
          <a:blip r:embed="rId4">
            <a:alphaModFix/>
          </a:blip>
          <a:srcRect b="0" l="0" r="0" t="0"/>
          <a:stretch/>
        </p:blipFill>
        <p:spPr>
          <a:xfrm>
            <a:off x="5711375" y="1077120"/>
            <a:ext cx="6480625" cy="400822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fr-FR"/>
              <a:t>PETITE CONCLUSION</a:t>
            </a:r>
            <a:endParaRPr/>
          </a:p>
        </p:txBody>
      </p:sp>
      <p:sp>
        <p:nvSpPr>
          <p:cNvPr id="547" name="Google Shape;547;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548" name="Google Shape;548;p35"/>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554" name="Google Shape;554;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555" name="Google Shape;555;p36"/>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grpSp>
        <p:nvGrpSpPr>
          <p:cNvPr id="556" name="Google Shape;556;p36"/>
          <p:cNvGrpSpPr/>
          <p:nvPr/>
        </p:nvGrpSpPr>
        <p:grpSpPr>
          <a:xfrm>
            <a:off x="497306" y="2759242"/>
            <a:ext cx="11462525" cy="1099893"/>
            <a:chOff x="1083282" y="3011168"/>
            <a:chExt cx="10989724" cy="860269"/>
          </a:xfrm>
        </p:grpSpPr>
        <p:sp>
          <p:nvSpPr>
            <p:cNvPr id="557" name="Google Shape;557;p36"/>
            <p:cNvSpPr/>
            <p:nvPr/>
          </p:nvSpPr>
          <p:spPr>
            <a:xfrm>
              <a:off x="1083282" y="3011168"/>
              <a:ext cx="10989724" cy="860269"/>
            </a:xfrm>
            <a:prstGeom prst="rect">
              <a:avLst/>
            </a:prstGeom>
            <a:solidFill>
              <a:srgbClr val="3DE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6"/>
            <p:cNvSpPr txBox="1"/>
            <p:nvPr/>
          </p:nvSpPr>
          <p:spPr>
            <a:xfrm>
              <a:off x="1083282" y="3011168"/>
              <a:ext cx="10989724" cy="860269"/>
            </a:xfrm>
            <a:prstGeom prst="rect">
              <a:avLst/>
            </a:prstGeom>
            <a:noFill/>
            <a:ln>
              <a:noFill/>
            </a:ln>
          </p:spPr>
          <p:txBody>
            <a:bodyPr anchorCtr="0" anchor="ctr" bIns="66025" lIns="682825" spcFirstLastPara="1" rIns="66025" wrap="square" tIns="66025">
              <a:noAutofit/>
            </a:bodyPr>
            <a:lstStyle/>
            <a:p>
              <a:pPr indent="0" lvl="0" marL="0" marR="0" rtl="0" algn="l">
                <a:lnSpc>
                  <a:spcPct val="90000"/>
                </a:lnSpc>
                <a:spcBef>
                  <a:spcPts val="0"/>
                </a:spcBef>
                <a:spcAft>
                  <a:spcPts val="0"/>
                </a:spcAft>
                <a:buClr>
                  <a:schemeClr val="lt1"/>
                </a:buClr>
                <a:buSzPts val="2600"/>
                <a:buFont typeface="Calibri"/>
                <a:buNone/>
              </a:pPr>
              <a:r>
                <a:rPr lang="fr-FR" sz="2600">
                  <a:solidFill>
                    <a:schemeClr val="lt1"/>
                  </a:solidFill>
                  <a:latin typeface="Calibri"/>
                  <a:ea typeface="Calibri"/>
                  <a:cs typeface="Calibri"/>
                  <a:sym typeface="Calibri"/>
                </a:rPr>
                <a:t>étude de la croissance économique pour le cas du Sénégal (pour les années 2000 et pour les années d’avant l’an 2000)</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37"/>
          <p:cNvSpPr txBox="1"/>
          <p:nvPr>
            <p:ph type="title"/>
          </p:nvPr>
        </p:nvSpPr>
        <p:spPr>
          <a:xfrm>
            <a:off x="1676400" y="-17684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565" name="Google Shape;565;p37"/>
          <p:cNvSpPr txBox="1"/>
          <p:nvPr>
            <p:ph idx="1" type="body"/>
          </p:nvPr>
        </p:nvSpPr>
        <p:spPr>
          <a:xfrm>
            <a:off x="0" y="48126"/>
            <a:ext cx="11213123" cy="105877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566" name="Google Shape;566;p37"/>
          <p:cNvSpPr txBox="1"/>
          <p:nvPr>
            <p:ph idx="12" type="sldNum"/>
          </p:nvPr>
        </p:nvSpPr>
        <p:spPr>
          <a:xfrm>
            <a:off x="11652118" y="6455931"/>
            <a:ext cx="507798" cy="35006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2400"/>
              <a:t>‹#›</a:t>
            </a:fld>
            <a:endParaRPr sz="2400"/>
          </a:p>
        </p:txBody>
      </p:sp>
      <p:sp>
        <p:nvSpPr>
          <p:cNvPr id="567" name="Google Shape;567;p37"/>
          <p:cNvSpPr txBox="1"/>
          <p:nvPr/>
        </p:nvSpPr>
        <p:spPr>
          <a:xfrm>
            <a:off x="320843" y="40105"/>
            <a:ext cx="11363360" cy="553998"/>
          </a:xfrm>
          <a:prstGeom prst="rect">
            <a:avLst/>
          </a:prstGeom>
          <a:noFill/>
          <a:ln>
            <a:noFill/>
          </a:ln>
        </p:spPr>
        <p:txBody>
          <a:bodyPr anchorCtr="0" anchor="t" bIns="45700" lIns="91425" spcFirstLastPara="1" rIns="91425" wrap="square" tIns="45700">
            <a:spAutoFit/>
          </a:bodyPr>
          <a:lstStyle/>
          <a:p>
            <a:pPr indent="-457200" lvl="0" marL="457200" marR="0" rtl="0" algn="ctr">
              <a:spcBef>
                <a:spcPts val="0"/>
              </a:spcBef>
              <a:spcAft>
                <a:spcPts val="0"/>
              </a:spcAft>
              <a:buClr>
                <a:schemeClr val="dk1"/>
              </a:buClr>
              <a:buSzPts val="3000"/>
              <a:buFont typeface="Noto Sans Symbols"/>
              <a:buChar char="❑"/>
            </a:pPr>
            <a:r>
              <a:rPr b="1" lang="fr-FR" sz="3000">
                <a:solidFill>
                  <a:schemeClr val="dk1"/>
                </a:solidFill>
                <a:latin typeface="Calibri"/>
                <a:ea typeface="Calibri"/>
                <a:cs typeface="Calibri"/>
                <a:sym typeface="Calibri"/>
              </a:rPr>
              <a:t> Etude sur les importations et exportations</a:t>
            </a:r>
            <a:endParaRPr/>
          </a:p>
        </p:txBody>
      </p:sp>
      <p:pic>
        <p:nvPicPr>
          <p:cNvPr id="568" name="Google Shape;568;p37"/>
          <p:cNvPicPr preferRelativeResize="0"/>
          <p:nvPr/>
        </p:nvPicPr>
        <p:blipFill rotWithShape="1">
          <a:blip r:embed="rId3">
            <a:alphaModFix/>
          </a:blip>
          <a:srcRect b="0" l="0" r="0" t="0"/>
          <a:stretch/>
        </p:blipFill>
        <p:spPr>
          <a:xfrm>
            <a:off x="1619682" y="850232"/>
            <a:ext cx="8952636" cy="4830973"/>
          </a:xfrm>
          <a:prstGeom prst="rect">
            <a:avLst/>
          </a:prstGeom>
          <a:noFill/>
          <a:ln>
            <a:noFill/>
          </a:ln>
        </p:spPr>
      </p:pic>
      <p:sp>
        <p:nvSpPr>
          <p:cNvPr id="569" name="Google Shape;569;p37"/>
          <p:cNvSpPr txBox="1"/>
          <p:nvPr/>
        </p:nvSpPr>
        <p:spPr>
          <a:xfrm>
            <a:off x="534739" y="6009655"/>
            <a:ext cx="10357850" cy="4462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fr-FR" sz="2300" u="sng">
                <a:solidFill>
                  <a:srgbClr val="000000"/>
                </a:solidFill>
                <a:latin typeface="Times New Roman"/>
                <a:ea typeface="Times New Roman"/>
                <a:cs typeface="Times New Roman"/>
                <a:sym typeface="Times New Roman"/>
              </a:rPr>
              <a:t>Evolution des importations et exportations du Sénégal de 1980 à 2022</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38"/>
          <p:cNvSpPr txBox="1"/>
          <p:nvPr>
            <p:ph type="title"/>
          </p:nvPr>
        </p:nvSpPr>
        <p:spPr>
          <a:xfrm>
            <a:off x="1676400" y="-17684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576" name="Google Shape;576;p38"/>
          <p:cNvSpPr txBox="1"/>
          <p:nvPr>
            <p:ph idx="1" type="body"/>
          </p:nvPr>
        </p:nvSpPr>
        <p:spPr>
          <a:xfrm>
            <a:off x="0" y="48126"/>
            <a:ext cx="11213123" cy="105877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577" name="Google Shape;577;p38"/>
          <p:cNvSpPr txBox="1"/>
          <p:nvPr>
            <p:ph idx="12" type="sldNum"/>
          </p:nvPr>
        </p:nvSpPr>
        <p:spPr>
          <a:xfrm>
            <a:off x="11657261" y="6491895"/>
            <a:ext cx="507798" cy="35006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2400"/>
              <a:t>‹#›</a:t>
            </a:fld>
            <a:endParaRPr sz="2400"/>
          </a:p>
        </p:txBody>
      </p:sp>
      <p:sp>
        <p:nvSpPr>
          <p:cNvPr id="578" name="Google Shape;578;p38"/>
          <p:cNvSpPr txBox="1"/>
          <p:nvPr/>
        </p:nvSpPr>
        <p:spPr>
          <a:xfrm>
            <a:off x="320843" y="40105"/>
            <a:ext cx="11363360" cy="553998"/>
          </a:xfrm>
          <a:prstGeom prst="rect">
            <a:avLst/>
          </a:prstGeom>
          <a:noFill/>
          <a:ln>
            <a:noFill/>
          </a:ln>
        </p:spPr>
        <p:txBody>
          <a:bodyPr anchorCtr="0" anchor="t" bIns="45700" lIns="91425" spcFirstLastPara="1" rIns="91425" wrap="square" tIns="45700">
            <a:spAutoFit/>
          </a:bodyPr>
          <a:lstStyle/>
          <a:p>
            <a:pPr indent="-457200" lvl="0" marL="457200" marR="0" rtl="0" algn="ctr">
              <a:spcBef>
                <a:spcPts val="0"/>
              </a:spcBef>
              <a:spcAft>
                <a:spcPts val="0"/>
              </a:spcAft>
              <a:buClr>
                <a:schemeClr val="dk1"/>
              </a:buClr>
              <a:buSzPts val="3000"/>
              <a:buFont typeface="Noto Sans Symbols"/>
              <a:buChar char="❑"/>
            </a:pPr>
            <a:r>
              <a:rPr b="1" lang="fr-FR" sz="3000">
                <a:solidFill>
                  <a:schemeClr val="dk1"/>
                </a:solidFill>
                <a:latin typeface="Calibri"/>
                <a:ea typeface="Calibri"/>
                <a:cs typeface="Calibri"/>
                <a:sym typeface="Calibri"/>
              </a:rPr>
              <a:t>Etude sur les investissements du secteur privé et publics</a:t>
            </a:r>
            <a:endParaRPr/>
          </a:p>
        </p:txBody>
      </p:sp>
      <p:sp>
        <p:nvSpPr>
          <p:cNvPr id="579" name="Google Shape;579;p38"/>
          <p:cNvSpPr txBox="1"/>
          <p:nvPr/>
        </p:nvSpPr>
        <p:spPr>
          <a:xfrm>
            <a:off x="534739" y="6009655"/>
            <a:ext cx="10357850" cy="4462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fr-FR" sz="2300" u="sng">
                <a:solidFill>
                  <a:srgbClr val="000000"/>
                </a:solidFill>
                <a:latin typeface="Times New Roman"/>
                <a:ea typeface="Times New Roman"/>
                <a:cs typeface="Times New Roman"/>
                <a:sym typeface="Times New Roman"/>
              </a:rPr>
              <a:t>Evolution des investissements au Sénégal entre 1980 et 2022</a:t>
            </a:r>
            <a:endParaRPr/>
          </a:p>
        </p:txBody>
      </p:sp>
      <p:pic>
        <p:nvPicPr>
          <p:cNvPr id="580" name="Google Shape;580;p38"/>
          <p:cNvPicPr preferRelativeResize="0"/>
          <p:nvPr/>
        </p:nvPicPr>
        <p:blipFill rotWithShape="1">
          <a:blip r:embed="rId3">
            <a:alphaModFix/>
          </a:blip>
          <a:srcRect b="0" l="0" r="0" t="0"/>
          <a:stretch/>
        </p:blipFill>
        <p:spPr>
          <a:xfrm>
            <a:off x="852989" y="788361"/>
            <a:ext cx="9174926" cy="498679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9"/>
          <p:cNvSpPr txBox="1"/>
          <p:nvPr>
            <p:ph type="title"/>
          </p:nvPr>
        </p:nvSpPr>
        <p:spPr>
          <a:xfrm>
            <a:off x="1676400" y="-17684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587" name="Google Shape;587;p39"/>
          <p:cNvSpPr txBox="1"/>
          <p:nvPr>
            <p:ph idx="1" type="body"/>
          </p:nvPr>
        </p:nvSpPr>
        <p:spPr>
          <a:xfrm>
            <a:off x="0" y="48126"/>
            <a:ext cx="11213123" cy="105877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588" name="Google Shape;588;p39"/>
          <p:cNvSpPr txBox="1"/>
          <p:nvPr>
            <p:ph idx="12" type="sldNum"/>
          </p:nvPr>
        </p:nvSpPr>
        <p:spPr>
          <a:xfrm>
            <a:off x="11684202" y="6467832"/>
            <a:ext cx="507798" cy="35006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2400"/>
              <a:t>‹#›</a:t>
            </a:fld>
            <a:endParaRPr sz="2400"/>
          </a:p>
        </p:txBody>
      </p:sp>
      <p:sp>
        <p:nvSpPr>
          <p:cNvPr id="589" name="Google Shape;589;p39"/>
          <p:cNvSpPr txBox="1"/>
          <p:nvPr/>
        </p:nvSpPr>
        <p:spPr>
          <a:xfrm>
            <a:off x="320843" y="40105"/>
            <a:ext cx="11363360" cy="553998"/>
          </a:xfrm>
          <a:prstGeom prst="rect">
            <a:avLst/>
          </a:prstGeom>
          <a:noFill/>
          <a:ln>
            <a:noFill/>
          </a:ln>
        </p:spPr>
        <p:txBody>
          <a:bodyPr anchorCtr="0" anchor="t" bIns="45700" lIns="91425" spcFirstLastPara="1" rIns="91425" wrap="square" tIns="45700">
            <a:spAutoFit/>
          </a:bodyPr>
          <a:lstStyle/>
          <a:p>
            <a:pPr indent="-457200" lvl="0" marL="457200" marR="0" rtl="0" algn="ctr">
              <a:spcBef>
                <a:spcPts val="0"/>
              </a:spcBef>
              <a:spcAft>
                <a:spcPts val="0"/>
              </a:spcAft>
              <a:buClr>
                <a:schemeClr val="dk1"/>
              </a:buClr>
              <a:buSzPts val="3000"/>
              <a:buFont typeface="Noto Sans Symbols"/>
              <a:buChar char="❑"/>
            </a:pPr>
            <a:r>
              <a:rPr b="1" lang="fr-FR" sz="3000">
                <a:solidFill>
                  <a:schemeClr val="dk1"/>
                </a:solidFill>
                <a:latin typeface="Calibri"/>
                <a:ea typeface="Calibri"/>
                <a:cs typeface="Calibri"/>
                <a:sym typeface="Calibri"/>
              </a:rPr>
              <a:t>Etude de la croissance du PIB</a:t>
            </a:r>
            <a:endParaRPr/>
          </a:p>
        </p:txBody>
      </p:sp>
      <p:sp>
        <p:nvSpPr>
          <p:cNvPr id="590" name="Google Shape;590;p39"/>
          <p:cNvSpPr txBox="1"/>
          <p:nvPr/>
        </p:nvSpPr>
        <p:spPr>
          <a:xfrm>
            <a:off x="427636" y="6057347"/>
            <a:ext cx="10357850" cy="4462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fr-FR" sz="2300" u="sng">
                <a:solidFill>
                  <a:srgbClr val="000000"/>
                </a:solidFill>
                <a:latin typeface="Times New Roman"/>
                <a:ea typeface="Times New Roman"/>
                <a:cs typeface="Times New Roman"/>
                <a:sym typeface="Times New Roman"/>
              </a:rPr>
              <a:t>Croissance du PIB Sénégalais entre 1980 à 2022</a:t>
            </a:r>
            <a:endParaRPr/>
          </a:p>
        </p:txBody>
      </p:sp>
      <p:pic>
        <p:nvPicPr>
          <p:cNvPr id="591" name="Google Shape;591;p39"/>
          <p:cNvPicPr preferRelativeResize="0"/>
          <p:nvPr/>
        </p:nvPicPr>
        <p:blipFill rotWithShape="1">
          <a:blip r:embed="rId3">
            <a:alphaModFix/>
          </a:blip>
          <a:srcRect b="0" l="0" r="0" t="0"/>
          <a:stretch/>
        </p:blipFill>
        <p:spPr>
          <a:xfrm>
            <a:off x="1122948" y="577515"/>
            <a:ext cx="8053136" cy="523276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137" name="Google Shape;13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138" name="Google Shape;138;p4"/>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descr="Réseau In-Terre-Actif - Journée mondiale de l'Afrique" id="139" name="Google Shape;139;p4"/>
          <p:cNvPicPr preferRelativeResize="0"/>
          <p:nvPr/>
        </p:nvPicPr>
        <p:blipFill rotWithShape="1">
          <a:blip r:embed="rId3">
            <a:alphaModFix/>
          </a:blip>
          <a:srcRect b="0" l="0" r="0" t="0"/>
          <a:stretch/>
        </p:blipFill>
        <p:spPr>
          <a:xfrm>
            <a:off x="128337" y="124603"/>
            <a:ext cx="3955633" cy="3733022"/>
          </a:xfrm>
          <a:prstGeom prst="rect">
            <a:avLst/>
          </a:prstGeom>
          <a:noFill/>
          <a:ln>
            <a:noFill/>
          </a:ln>
        </p:spPr>
      </p:pic>
      <p:pic>
        <p:nvPicPr>
          <p:cNvPr descr="Economie : la croissance du PIB réel devrait atteindre 2,6% en 2018 |  Tchadinfos.com" id="140" name="Google Shape;140;p4"/>
          <p:cNvPicPr preferRelativeResize="0"/>
          <p:nvPr/>
        </p:nvPicPr>
        <p:blipFill rotWithShape="1">
          <a:blip r:embed="rId4">
            <a:alphaModFix/>
          </a:blip>
          <a:srcRect b="0" l="0" r="0" t="0"/>
          <a:stretch/>
        </p:blipFill>
        <p:spPr>
          <a:xfrm>
            <a:off x="4411604" y="315181"/>
            <a:ext cx="4081187" cy="3571039"/>
          </a:xfrm>
          <a:prstGeom prst="rect">
            <a:avLst/>
          </a:prstGeom>
          <a:noFill/>
          <a:ln>
            <a:noFill/>
          </a:ln>
        </p:spPr>
      </p:pic>
      <p:pic>
        <p:nvPicPr>
          <p:cNvPr descr="Voici la Première puissance économique en Afrique d'ici à 2025 | ABJ |  African Business Journal" id="141" name="Google Shape;141;p4"/>
          <p:cNvPicPr preferRelativeResize="0"/>
          <p:nvPr/>
        </p:nvPicPr>
        <p:blipFill rotWithShape="1">
          <a:blip r:embed="rId5">
            <a:alphaModFix/>
          </a:blip>
          <a:srcRect b="0" l="0" r="0" t="0"/>
          <a:stretch/>
        </p:blipFill>
        <p:spPr>
          <a:xfrm>
            <a:off x="8704348" y="1560848"/>
            <a:ext cx="3487652" cy="17438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0"/>
          <p:cNvSpPr txBox="1"/>
          <p:nvPr>
            <p:ph type="title"/>
          </p:nvPr>
        </p:nvSpPr>
        <p:spPr>
          <a:xfrm>
            <a:off x="1676400" y="-17684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598" name="Google Shape;598;p40"/>
          <p:cNvSpPr txBox="1"/>
          <p:nvPr>
            <p:ph idx="1" type="body"/>
          </p:nvPr>
        </p:nvSpPr>
        <p:spPr>
          <a:xfrm>
            <a:off x="0" y="48126"/>
            <a:ext cx="11213123" cy="105877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599" name="Google Shape;599;p40"/>
          <p:cNvSpPr txBox="1"/>
          <p:nvPr>
            <p:ph idx="12" type="sldNum"/>
          </p:nvPr>
        </p:nvSpPr>
        <p:spPr>
          <a:xfrm>
            <a:off x="11684202" y="6328591"/>
            <a:ext cx="507798" cy="35006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2400"/>
              <a:t>‹#›</a:t>
            </a:fld>
            <a:endParaRPr sz="2400"/>
          </a:p>
        </p:txBody>
      </p:sp>
      <p:sp>
        <p:nvSpPr>
          <p:cNvPr id="600" name="Google Shape;600;p40"/>
          <p:cNvSpPr txBox="1"/>
          <p:nvPr/>
        </p:nvSpPr>
        <p:spPr>
          <a:xfrm>
            <a:off x="320843" y="40105"/>
            <a:ext cx="11363360" cy="553998"/>
          </a:xfrm>
          <a:prstGeom prst="rect">
            <a:avLst/>
          </a:prstGeom>
          <a:noFill/>
          <a:ln>
            <a:noFill/>
          </a:ln>
        </p:spPr>
        <p:txBody>
          <a:bodyPr anchorCtr="0" anchor="t" bIns="45700" lIns="91425" spcFirstLastPara="1" rIns="91425" wrap="square" tIns="45700">
            <a:spAutoFit/>
          </a:bodyPr>
          <a:lstStyle/>
          <a:p>
            <a:pPr indent="-457200" lvl="0" marL="457200" marR="0" rtl="0" algn="ctr">
              <a:spcBef>
                <a:spcPts val="0"/>
              </a:spcBef>
              <a:spcAft>
                <a:spcPts val="0"/>
              </a:spcAft>
              <a:buClr>
                <a:schemeClr val="dk1"/>
              </a:buClr>
              <a:buSzPts val="3000"/>
              <a:buFont typeface="Noto Sans Symbols"/>
              <a:buChar char="❑"/>
            </a:pPr>
            <a:r>
              <a:rPr b="1" lang="fr-FR" sz="3000">
                <a:solidFill>
                  <a:schemeClr val="dk1"/>
                </a:solidFill>
                <a:latin typeface="Calibri"/>
                <a:ea typeface="Calibri"/>
                <a:cs typeface="Calibri"/>
                <a:sym typeface="Calibri"/>
              </a:rPr>
              <a:t>Etude de la croissance de l’inflation</a:t>
            </a:r>
            <a:endParaRPr/>
          </a:p>
        </p:txBody>
      </p:sp>
      <p:sp>
        <p:nvSpPr>
          <p:cNvPr id="601" name="Google Shape;601;p40"/>
          <p:cNvSpPr txBox="1"/>
          <p:nvPr/>
        </p:nvSpPr>
        <p:spPr>
          <a:xfrm>
            <a:off x="427636" y="6057347"/>
            <a:ext cx="10357850" cy="4462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fr-FR" sz="2300" u="sng">
                <a:solidFill>
                  <a:srgbClr val="000000"/>
                </a:solidFill>
                <a:latin typeface="Times New Roman"/>
                <a:ea typeface="Times New Roman"/>
                <a:cs typeface="Times New Roman"/>
                <a:sym typeface="Times New Roman"/>
              </a:rPr>
              <a:t>Evolution du taux d’inflation du Sénégal de 2015 à 2022</a:t>
            </a:r>
            <a:endParaRPr/>
          </a:p>
        </p:txBody>
      </p:sp>
      <p:pic>
        <p:nvPicPr>
          <p:cNvPr id="602" name="Google Shape;602;p40"/>
          <p:cNvPicPr preferRelativeResize="0"/>
          <p:nvPr/>
        </p:nvPicPr>
        <p:blipFill rotWithShape="1">
          <a:blip r:embed="rId3">
            <a:alphaModFix/>
          </a:blip>
          <a:srcRect b="0" l="0" r="0" t="0"/>
          <a:stretch/>
        </p:blipFill>
        <p:spPr>
          <a:xfrm>
            <a:off x="905143" y="1114926"/>
            <a:ext cx="8977451" cy="417971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608" name="Google Shape;608;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609" name="Google Shape;609;p41"/>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grpSp>
        <p:nvGrpSpPr>
          <p:cNvPr id="610" name="Google Shape;610;p41"/>
          <p:cNvGrpSpPr/>
          <p:nvPr/>
        </p:nvGrpSpPr>
        <p:grpSpPr>
          <a:xfrm>
            <a:off x="177266" y="2679031"/>
            <a:ext cx="12014734" cy="1180103"/>
            <a:chOff x="418112" y="4252329"/>
            <a:chExt cx="11654894" cy="909736"/>
          </a:xfrm>
        </p:grpSpPr>
        <p:sp>
          <p:nvSpPr>
            <p:cNvPr id="611" name="Google Shape;611;p41"/>
            <p:cNvSpPr/>
            <p:nvPr/>
          </p:nvSpPr>
          <p:spPr>
            <a:xfrm>
              <a:off x="590069" y="4301796"/>
              <a:ext cx="11482937" cy="860269"/>
            </a:xfrm>
            <a:prstGeom prst="rect">
              <a:avLst/>
            </a:prstGeom>
            <a:solidFill>
              <a:srgbClr val="5999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1"/>
            <p:cNvSpPr txBox="1"/>
            <p:nvPr/>
          </p:nvSpPr>
          <p:spPr>
            <a:xfrm>
              <a:off x="418112" y="4252329"/>
              <a:ext cx="11482937" cy="860269"/>
            </a:xfrm>
            <a:prstGeom prst="rect">
              <a:avLst/>
            </a:prstGeom>
            <a:noFill/>
            <a:ln>
              <a:noFill/>
            </a:ln>
          </p:spPr>
          <p:txBody>
            <a:bodyPr anchorCtr="0" anchor="ctr" bIns="66025" lIns="682825" spcFirstLastPara="1" rIns="66025" wrap="square" tIns="66025">
              <a:noAutofit/>
            </a:bodyPr>
            <a:lstStyle/>
            <a:p>
              <a:pPr indent="0" lvl="0" marL="0" marR="0" rtl="0" algn="ctr">
                <a:lnSpc>
                  <a:spcPct val="90000"/>
                </a:lnSpc>
                <a:spcBef>
                  <a:spcPts val="0"/>
                </a:spcBef>
                <a:spcAft>
                  <a:spcPts val="0"/>
                </a:spcAft>
                <a:buClr>
                  <a:schemeClr val="lt1"/>
                </a:buClr>
                <a:buSzPts val="2600"/>
                <a:buFont typeface="Calibri"/>
                <a:buNone/>
              </a:pPr>
              <a:r>
                <a:rPr lang="fr-FR" sz="2600">
                  <a:solidFill>
                    <a:schemeClr val="lt1"/>
                  </a:solidFill>
                  <a:latin typeface="Calibri"/>
                  <a:ea typeface="Calibri"/>
                  <a:cs typeface="Calibri"/>
                  <a:sym typeface="Calibri"/>
                </a:rPr>
                <a:t> étude comparative sur l'inflation et les dépenses de consommation finale des ménages pour les pays formant l’UEMOA</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42"/>
          <p:cNvSpPr txBox="1"/>
          <p:nvPr>
            <p:ph type="title"/>
          </p:nvPr>
        </p:nvSpPr>
        <p:spPr>
          <a:xfrm>
            <a:off x="1676400" y="-17684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619" name="Google Shape;619;p42"/>
          <p:cNvSpPr txBox="1"/>
          <p:nvPr>
            <p:ph idx="1" type="body"/>
          </p:nvPr>
        </p:nvSpPr>
        <p:spPr>
          <a:xfrm>
            <a:off x="0" y="48126"/>
            <a:ext cx="11213123" cy="105877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620" name="Google Shape;620;p42"/>
          <p:cNvSpPr txBox="1"/>
          <p:nvPr>
            <p:ph idx="12" type="sldNum"/>
          </p:nvPr>
        </p:nvSpPr>
        <p:spPr>
          <a:xfrm>
            <a:off x="11684202" y="6467832"/>
            <a:ext cx="507798" cy="35006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2400"/>
              <a:t>‹#›</a:t>
            </a:fld>
            <a:endParaRPr sz="2400"/>
          </a:p>
        </p:txBody>
      </p:sp>
      <p:sp>
        <p:nvSpPr>
          <p:cNvPr id="621" name="Google Shape;621;p42"/>
          <p:cNvSpPr txBox="1"/>
          <p:nvPr/>
        </p:nvSpPr>
        <p:spPr>
          <a:xfrm>
            <a:off x="320843" y="40105"/>
            <a:ext cx="11363360" cy="553998"/>
          </a:xfrm>
          <a:prstGeom prst="rect">
            <a:avLst/>
          </a:prstGeom>
          <a:noFill/>
          <a:ln>
            <a:noFill/>
          </a:ln>
        </p:spPr>
        <p:txBody>
          <a:bodyPr anchorCtr="0" anchor="t" bIns="45700" lIns="91425" spcFirstLastPara="1" rIns="91425" wrap="square" tIns="45700">
            <a:spAutoFit/>
          </a:bodyPr>
          <a:lstStyle/>
          <a:p>
            <a:pPr indent="-457200" lvl="0" marL="457200" marR="0" rtl="0" algn="ctr">
              <a:spcBef>
                <a:spcPts val="0"/>
              </a:spcBef>
              <a:spcAft>
                <a:spcPts val="0"/>
              </a:spcAft>
              <a:buClr>
                <a:schemeClr val="dk1"/>
              </a:buClr>
              <a:buSzPts val="3000"/>
              <a:buFont typeface="Noto Sans Symbols"/>
              <a:buChar char="❑"/>
            </a:pPr>
            <a:r>
              <a:rPr b="1" lang="fr-FR" sz="3000">
                <a:solidFill>
                  <a:schemeClr val="dk1"/>
                </a:solidFill>
                <a:latin typeface="Calibri"/>
                <a:ea typeface="Calibri"/>
                <a:cs typeface="Calibri"/>
                <a:sym typeface="Calibri"/>
              </a:rPr>
              <a:t>Etude sur dépense de consommation finale des ménages</a:t>
            </a:r>
            <a:endParaRPr/>
          </a:p>
        </p:txBody>
      </p:sp>
      <p:sp>
        <p:nvSpPr>
          <p:cNvPr id="622" name="Google Shape;622;p42"/>
          <p:cNvSpPr txBox="1"/>
          <p:nvPr/>
        </p:nvSpPr>
        <p:spPr>
          <a:xfrm>
            <a:off x="427636" y="6057347"/>
            <a:ext cx="10357850" cy="4462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fr-FR" sz="2300" u="sng">
                <a:solidFill>
                  <a:srgbClr val="000000"/>
                </a:solidFill>
                <a:latin typeface="Times New Roman"/>
                <a:ea typeface="Times New Roman"/>
                <a:cs typeface="Times New Roman"/>
                <a:sym typeface="Times New Roman"/>
              </a:rPr>
              <a:t>Moyenne sur les dépenses de consommation finale des ménages de 2015 à 2022</a:t>
            </a:r>
            <a:endParaRPr/>
          </a:p>
        </p:txBody>
      </p:sp>
      <p:pic>
        <p:nvPicPr>
          <p:cNvPr id="623" name="Google Shape;623;p42"/>
          <p:cNvPicPr preferRelativeResize="0"/>
          <p:nvPr/>
        </p:nvPicPr>
        <p:blipFill rotWithShape="1">
          <a:blip r:embed="rId3">
            <a:alphaModFix/>
          </a:blip>
          <a:srcRect b="0" l="0" r="0" t="0"/>
          <a:stretch/>
        </p:blipFill>
        <p:spPr>
          <a:xfrm>
            <a:off x="1676400" y="602124"/>
            <a:ext cx="8399750" cy="526928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43"/>
          <p:cNvSpPr txBox="1"/>
          <p:nvPr>
            <p:ph type="title"/>
          </p:nvPr>
        </p:nvSpPr>
        <p:spPr>
          <a:xfrm>
            <a:off x="1676400" y="-17684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630" name="Google Shape;630;p43"/>
          <p:cNvSpPr txBox="1"/>
          <p:nvPr>
            <p:ph idx="1" type="body"/>
          </p:nvPr>
        </p:nvSpPr>
        <p:spPr>
          <a:xfrm>
            <a:off x="0" y="48126"/>
            <a:ext cx="11213123" cy="105877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631" name="Google Shape;631;p43"/>
          <p:cNvSpPr txBox="1"/>
          <p:nvPr>
            <p:ph idx="12" type="sldNum"/>
          </p:nvPr>
        </p:nvSpPr>
        <p:spPr>
          <a:xfrm>
            <a:off x="11617258" y="6371700"/>
            <a:ext cx="507798" cy="35006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2400"/>
              <a:t>‹#›</a:t>
            </a:fld>
            <a:endParaRPr sz="2400"/>
          </a:p>
        </p:txBody>
      </p:sp>
      <p:sp>
        <p:nvSpPr>
          <p:cNvPr id="632" name="Google Shape;632;p43"/>
          <p:cNvSpPr txBox="1"/>
          <p:nvPr/>
        </p:nvSpPr>
        <p:spPr>
          <a:xfrm>
            <a:off x="320843" y="40105"/>
            <a:ext cx="11363360" cy="553998"/>
          </a:xfrm>
          <a:prstGeom prst="rect">
            <a:avLst/>
          </a:prstGeom>
          <a:noFill/>
          <a:ln>
            <a:noFill/>
          </a:ln>
        </p:spPr>
        <p:txBody>
          <a:bodyPr anchorCtr="0" anchor="t" bIns="45700" lIns="91425" spcFirstLastPara="1" rIns="91425" wrap="square" tIns="45700">
            <a:spAutoFit/>
          </a:bodyPr>
          <a:lstStyle/>
          <a:p>
            <a:pPr indent="-457200" lvl="0" marL="457200" marR="0" rtl="0" algn="ctr">
              <a:spcBef>
                <a:spcPts val="0"/>
              </a:spcBef>
              <a:spcAft>
                <a:spcPts val="0"/>
              </a:spcAft>
              <a:buClr>
                <a:schemeClr val="dk1"/>
              </a:buClr>
              <a:buSzPts val="3000"/>
              <a:buFont typeface="Noto Sans Symbols"/>
              <a:buChar char="❑"/>
            </a:pPr>
            <a:r>
              <a:rPr b="1" lang="fr-FR" sz="3000">
                <a:solidFill>
                  <a:schemeClr val="dk1"/>
                </a:solidFill>
                <a:latin typeface="Calibri"/>
                <a:ea typeface="Calibri"/>
                <a:cs typeface="Calibri"/>
                <a:sym typeface="Calibri"/>
              </a:rPr>
              <a:t>Etude de la croissance de l’inflation</a:t>
            </a:r>
            <a:endParaRPr/>
          </a:p>
        </p:txBody>
      </p:sp>
      <p:sp>
        <p:nvSpPr>
          <p:cNvPr id="633" name="Google Shape;633;p43"/>
          <p:cNvSpPr txBox="1"/>
          <p:nvPr/>
        </p:nvSpPr>
        <p:spPr>
          <a:xfrm>
            <a:off x="320843" y="5921544"/>
            <a:ext cx="4786381" cy="8002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fr-FR" sz="2300" u="sng">
                <a:solidFill>
                  <a:srgbClr val="000000"/>
                </a:solidFill>
                <a:latin typeface="Times New Roman"/>
                <a:ea typeface="Times New Roman"/>
                <a:cs typeface="Times New Roman"/>
                <a:sym typeface="Times New Roman"/>
              </a:rPr>
              <a:t>Moyenne du taux d’inflation des pays de l’UEMOA entre 2015 à 2022</a:t>
            </a:r>
            <a:endParaRPr/>
          </a:p>
        </p:txBody>
      </p:sp>
      <p:pic>
        <p:nvPicPr>
          <p:cNvPr id="634" name="Google Shape;634;p43"/>
          <p:cNvPicPr preferRelativeResize="0"/>
          <p:nvPr/>
        </p:nvPicPr>
        <p:blipFill rotWithShape="1">
          <a:blip r:embed="rId3">
            <a:alphaModFix/>
          </a:blip>
          <a:srcRect b="0" l="0" r="0" t="0"/>
          <a:stretch/>
        </p:blipFill>
        <p:spPr>
          <a:xfrm>
            <a:off x="0" y="713425"/>
            <a:ext cx="5146508" cy="4695317"/>
          </a:xfrm>
          <a:prstGeom prst="rect">
            <a:avLst/>
          </a:prstGeom>
          <a:noFill/>
          <a:ln>
            <a:noFill/>
          </a:ln>
        </p:spPr>
      </p:pic>
      <p:pic>
        <p:nvPicPr>
          <p:cNvPr id="635" name="Google Shape;635;p43"/>
          <p:cNvPicPr preferRelativeResize="0"/>
          <p:nvPr/>
        </p:nvPicPr>
        <p:blipFill rotWithShape="1">
          <a:blip r:embed="rId4">
            <a:alphaModFix/>
          </a:blip>
          <a:srcRect b="0" l="0" r="0" t="0"/>
          <a:stretch/>
        </p:blipFill>
        <p:spPr>
          <a:xfrm>
            <a:off x="5317552" y="947074"/>
            <a:ext cx="6874447" cy="410636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44"/>
          <p:cNvSpPr txBox="1"/>
          <p:nvPr>
            <p:ph type="title"/>
          </p:nvPr>
        </p:nvSpPr>
        <p:spPr>
          <a:xfrm>
            <a:off x="950495" y="235474"/>
            <a:ext cx="10515600" cy="8874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641" name="Google Shape;641;p44"/>
          <p:cNvSpPr txBox="1"/>
          <p:nvPr>
            <p:ph idx="1" type="body"/>
          </p:nvPr>
        </p:nvSpPr>
        <p:spPr>
          <a:xfrm>
            <a:off x="-1713" y="1672358"/>
            <a:ext cx="7493376" cy="516801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2300"/>
              <a:buNone/>
            </a:pPr>
            <a:r>
              <a:t/>
            </a:r>
            <a:endParaRPr sz="2300"/>
          </a:p>
          <a:p>
            <a:pPr indent="0" lvl="0" marL="0" rtl="0" algn="just">
              <a:lnSpc>
                <a:spcPct val="100000"/>
              </a:lnSpc>
              <a:spcBef>
                <a:spcPts val="1000"/>
              </a:spcBef>
              <a:spcAft>
                <a:spcPts val="0"/>
              </a:spcAft>
              <a:buClr>
                <a:schemeClr val="dk1"/>
              </a:buClr>
              <a:buSzPts val="2300"/>
              <a:buNone/>
            </a:pPr>
            <a:r>
              <a:t/>
            </a:r>
            <a:endParaRPr sz="2300"/>
          </a:p>
        </p:txBody>
      </p:sp>
      <p:sp>
        <p:nvSpPr>
          <p:cNvPr id="642" name="Google Shape;642;p44"/>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643" name="Google Shape;643;p44"/>
          <p:cNvSpPr/>
          <p:nvPr/>
        </p:nvSpPr>
        <p:spPr>
          <a:xfrm>
            <a:off x="1106905" y="92400"/>
            <a:ext cx="10106217" cy="1030548"/>
          </a:xfrm>
          <a:prstGeom prst="roundRect">
            <a:avLst>
              <a:gd fmla="val 16667" name="adj"/>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a:effectLst>
            <a:reflection blurRad="0" dir="0" dist="0" endA="300" endPos="35000" kx="0" rotWithShape="0" algn="bl" stA="52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fr-FR" sz="3000">
                <a:solidFill>
                  <a:schemeClr val="dk1"/>
                </a:solidFill>
                <a:latin typeface="Calibri"/>
                <a:ea typeface="Calibri"/>
                <a:cs typeface="Calibri"/>
                <a:sym typeface="Calibri"/>
              </a:rPr>
              <a:t>PHASE DE CLASSIFICATION DES PAYS AVEC LES MODÈLES ÉCONOMIQUES SIMILAIRES PAR LE CLUSTERING</a:t>
            </a:r>
            <a:endParaRPr/>
          </a:p>
        </p:txBody>
      </p:sp>
      <p:pic>
        <p:nvPicPr>
          <p:cNvPr descr="Coussin décoratif Red ballon pour la fête, anniversaire - FR.PIXERS.BE" id="644" name="Google Shape;644;p44"/>
          <p:cNvPicPr preferRelativeResize="0"/>
          <p:nvPr/>
        </p:nvPicPr>
        <p:blipFill rotWithShape="1">
          <a:blip r:embed="rId3">
            <a:alphaModFix/>
          </a:blip>
          <a:srcRect b="0" l="0" r="0" t="0"/>
          <a:stretch/>
        </p:blipFill>
        <p:spPr>
          <a:xfrm>
            <a:off x="11213123" y="17632"/>
            <a:ext cx="933450" cy="1223963"/>
          </a:xfrm>
          <a:prstGeom prst="rect">
            <a:avLst/>
          </a:prstGeom>
          <a:noFill/>
          <a:ln>
            <a:noFill/>
          </a:ln>
        </p:spPr>
      </p:pic>
      <p:pic>
        <p:nvPicPr>
          <p:cNvPr descr="Coussin décoratif Red ballon pour la fête, anniversaire - FR.PIXERS.BE" id="645" name="Google Shape;645;p44"/>
          <p:cNvPicPr preferRelativeResize="0"/>
          <p:nvPr/>
        </p:nvPicPr>
        <p:blipFill rotWithShape="1">
          <a:blip r:embed="rId3">
            <a:alphaModFix/>
          </a:blip>
          <a:srcRect b="0" l="0" r="0" t="0"/>
          <a:stretch/>
        </p:blipFill>
        <p:spPr>
          <a:xfrm>
            <a:off x="17045" y="17632"/>
            <a:ext cx="933450" cy="1223963"/>
          </a:xfrm>
          <a:prstGeom prst="rect">
            <a:avLst/>
          </a:prstGeom>
          <a:noFill/>
          <a:ln>
            <a:noFill/>
          </a:ln>
        </p:spPr>
      </p:pic>
      <p:sp>
        <p:nvSpPr>
          <p:cNvPr id="646" name="Google Shape;646;p44"/>
          <p:cNvSpPr/>
          <p:nvPr/>
        </p:nvSpPr>
        <p:spPr>
          <a:xfrm>
            <a:off x="4371975" y="2767013"/>
            <a:ext cx="3448050" cy="13239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 name="Google Shape;647;p44"/>
          <p:cNvSpPr txBox="1"/>
          <p:nvPr/>
        </p:nvSpPr>
        <p:spPr>
          <a:xfrm flipH="1">
            <a:off x="71705" y="1791005"/>
            <a:ext cx="7793188" cy="51015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4000" u="sng">
                <a:solidFill>
                  <a:schemeClr val="dk1"/>
                </a:solidFill>
                <a:latin typeface="Algerian"/>
                <a:ea typeface="Algerian"/>
                <a:cs typeface="Algerian"/>
                <a:sym typeface="Algerian"/>
              </a:rPr>
              <a:t>LES ETAPES</a:t>
            </a:r>
            <a:endParaRPr/>
          </a:p>
          <a:p>
            <a:pPr indent="0" lvl="0" marL="0" marR="0" rtl="0" algn="l">
              <a:spcBef>
                <a:spcPts val="0"/>
              </a:spcBef>
              <a:spcAft>
                <a:spcPts val="0"/>
              </a:spcAft>
              <a:buNone/>
            </a:pPr>
            <a:r>
              <a:t/>
            </a:r>
            <a:endParaRPr sz="2900">
              <a:solidFill>
                <a:schemeClr val="dk1"/>
              </a:solidFill>
              <a:latin typeface="Calibri"/>
              <a:ea typeface="Calibri"/>
              <a:cs typeface="Calibri"/>
              <a:sym typeface="Calibri"/>
            </a:endParaRPr>
          </a:p>
          <a:p>
            <a:pPr indent="-457200" lvl="0" marL="457200" marR="0" rtl="0" algn="l">
              <a:lnSpc>
                <a:spcPct val="150000"/>
              </a:lnSpc>
              <a:spcBef>
                <a:spcPts val="0"/>
              </a:spcBef>
              <a:spcAft>
                <a:spcPts val="0"/>
              </a:spcAft>
              <a:buClr>
                <a:schemeClr val="dk1"/>
              </a:buClr>
              <a:buSzPts val="2900"/>
              <a:buFont typeface="Noto Sans Symbols"/>
              <a:buChar char="▪"/>
            </a:pPr>
            <a:r>
              <a:rPr lang="fr-FR" sz="2900">
                <a:solidFill>
                  <a:schemeClr val="dk1"/>
                </a:solidFill>
                <a:latin typeface="Calibri"/>
                <a:ea typeface="Calibri"/>
                <a:cs typeface="Calibri"/>
                <a:sym typeface="Calibri"/>
              </a:rPr>
              <a:t>Le positionnement sur la “vue” concernée;</a:t>
            </a:r>
            <a:endParaRPr/>
          </a:p>
          <a:p>
            <a:pPr indent="-457200" lvl="0" marL="457200" marR="0" rtl="0" algn="l">
              <a:lnSpc>
                <a:spcPct val="150000"/>
              </a:lnSpc>
              <a:spcBef>
                <a:spcPts val="0"/>
              </a:spcBef>
              <a:spcAft>
                <a:spcPts val="0"/>
              </a:spcAft>
              <a:buClr>
                <a:schemeClr val="dk1"/>
              </a:buClr>
              <a:buSzPts val="2900"/>
              <a:buFont typeface="Noto Sans Symbols"/>
              <a:buChar char="▪"/>
            </a:pPr>
            <a:r>
              <a:rPr lang="fr-FR" sz="2900">
                <a:solidFill>
                  <a:schemeClr val="dk1"/>
                </a:solidFill>
                <a:latin typeface="Calibri"/>
                <a:ea typeface="Calibri"/>
                <a:cs typeface="Calibri"/>
                <a:sym typeface="Calibri"/>
              </a:rPr>
              <a:t> l’importation du jeu de données;</a:t>
            </a:r>
            <a:endParaRPr/>
          </a:p>
          <a:p>
            <a:pPr indent="-457200" lvl="0" marL="457200" marR="0" rtl="0" algn="l">
              <a:lnSpc>
                <a:spcPct val="150000"/>
              </a:lnSpc>
              <a:spcBef>
                <a:spcPts val="0"/>
              </a:spcBef>
              <a:spcAft>
                <a:spcPts val="0"/>
              </a:spcAft>
              <a:buClr>
                <a:schemeClr val="dk1"/>
              </a:buClr>
              <a:buSzPts val="2900"/>
              <a:buFont typeface="Noto Sans Symbols"/>
              <a:buChar char="▪"/>
            </a:pPr>
            <a:r>
              <a:rPr lang="fr-FR" sz="2900">
                <a:solidFill>
                  <a:schemeClr val="dk1"/>
                </a:solidFill>
                <a:latin typeface="Calibri"/>
                <a:ea typeface="Calibri"/>
                <a:cs typeface="Calibri"/>
                <a:sym typeface="Calibri"/>
              </a:rPr>
              <a:t>la sélection de la tâche, la sélection des inputs/entrées;</a:t>
            </a:r>
            <a:endParaRPr/>
          </a:p>
          <a:p>
            <a:pPr indent="-457200" lvl="0" marL="457200" marR="0" rtl="0" algn="l">
              <a:lnSpc>
                <a:spcPct val="150000"/>
              </a:lnSpc>
              <a:spcBef>
                <a:spcPts val="0"/>
              </a:spcBef>
              <a:spcAft>
                <a:spcPts val="0"/>
              </a:spcAft>
              <a:buClr>
                <a:schemeClr val="dk1"/>
              </a:buClr>
              <a:buSzPts val="2900"/>
              <a:buFont typeface="Noto Sans Symbols"/>
              <a:buChar char="▪"/>
            </a:pPr>
            <a:r>
              <a:rPr lang="fr-FR" sz="2900">
                <a:solidFill>
                  <a:schemeClr val="dk1"/>
                </a:solidFill>
                <a:latin typeface="Calibri"/>
                <a:ea typeface="Calibri"/>
                <a:cs typeface="Calibri"/>
                <a:sym typeface="Calibri"/>
              </a:rPr>
              <a:t>le choix des valeurs des hyperparamètres;</a:t>
            </a:r>
            <a:endParaRPr/>
          </a:p>
          <a:p>
            <a:pPr indent="-457200" lvl="0" marL="457200" marR="0" rtl="0" algn="l">
              <a:lnSpc>
                <a:spcPct val="150000"/>
              </a:lnSpc>
              <a:spcBef>
                <a:spcPts val="0"/>
              </a:spcBef>
              <a:spcAft>
                <a:spcPts val="0"/>
              </a:spcAft>
              <a:buClr>
                <a:schemeClr val="dk1"/>
              </a:buClr>
              <a:buSzPts val="2900"/>
              <a:buFont typeface="Noto Sans Symbols"/>
              <a:buChar char="▪"/>
            </a:pPr>
            <a:r>
              <a:rPr lang="fr-FR" sz="2900">
                <a:solidFill>
                  <a:schemeClr val="dk1"/>
                </a:solidFill>
                <a:latin typeface="Calibri"/>
                <a:ea typeface="Calibri"/>
                <a:cs typeface="Calibri"/>
                <a:sym typeface="Calibri"/>
              </a:rPr>
              <a:t> la partie affichage du résultat. </a:t>
            </a:r>
            <a:endParaRPr/>
          </a:p>
        </p:txBody>
      </p:sp>
      <p:pic>
        <p:nvPicPr>
          <p:cNvPr descr="RapidMiner et Braincube : Améliorez l'efficacité de vos capacités d'analyse  avancée - Braincube" id="648" name="Google Shape;648;p44"/>
          <p:cNvPicPr preferRelativeResize="0"/>
          <p:nvPr/>
        </p:nvPicPr>
        <p:blipFill rotWithShape="1">
          <a:blip r:embed="rId4">
            <a:alphaModFix/>
          </a:blip>
          <a:srcRect b="0" l="0" r="0" t="0"/>
          <a:stretch/>
        </p:blipFill>
        <p:spPr>
          <a:xfrm>
            <a:off x="7864893" y="3225614"/>
            <a:ext cx="4179755" cy="1489594"/>
          </a:xfrm>
          <a:prstGeom prst="rect">
            <a:avLst/>
          </a:prstGeom>
          <a:noFill/>
          <a:ln>
            <a:noFill/>
          </a:ln>
        </p:spPr>
      </p:pic>
      <p:sp>
        <p:nvSpPr>
          <p:cNvPr id="649" name="Google Shape;649;p44"/>
          <p:cNvSpPr txBox="1"/>
          <p:nvPr/>
        </p:nvSpPr>
        <p:spPr>
          <a:xfrm>
            <a:off x="8283549" y="1794984"/>
            <a:ext cx="390845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000" u="sng">
                <a:solidFill>
                  <a:schemeClr val="dk1"/>
                </a:solidFill>
                <a:latin typeface="Algerian"/>
                <a:ea typeface="Algerian"/>
                <a:cs typeface="Algerian"/>
                <a:sym typeface="Algerian"/>
              </a:rPr>
              <a:t>OUTILS UTILISE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655" name="Google Shape;655;p45"/>
          <p:cNvSpPr txBox="1"/>
          <p:nvPr>
            <p:ph idx="1" type="body"/>
          </p:nvPr>
        </p:nvSpPr>
        <p:spPr>
          <a:xfrm>
            <a:off x="1574131" y="1885783"/>
            <a:ext cx="9557084" cy="154321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fr-FR" sz="3200"/>
              <a:t>Pour pouvoir faire du clustering (regroupement), il faut tout d’abord se placer sur le bloc View et ouvrir la vue Auto Model. Ci-dessous, un aperçu de cette vue.</a:t>
            </a:r>
            <a:endParaRPr/>
          </a:p>
          <a:p>
            <a:pPr indent="0" lvl="0" marL="0" rtl="0" algn="l">
              <a:lnSpc>
                <a:spcPct val="90000"/>
              </a:lnSpc>
              <a:spcBef>
                <a:spcPts val="1000"/>
              </a:spcBef>
              <a:spcAft>
                <a:spcPts val="0"/>
              </a:spcAft>
              <a:buClr>
                <a:schemeClr val="dk1"/>
              </a:buClr>
              <a:buSzPts val="3200"/>
              <a:buNone/>
            </a:pPr>
            <a:r>
              <a:t/>
            </a:r>
            <a:endParaRPr sz="3200"/>
          </a:p>
        </p:txBody>
      </p:sp>
      <p:sp>
        <p:nvSpPr>
          <p:cNvPr id="656" name="Google Shape;656;p45"/>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657" name="Google Shape;657;p45"/>
          <p:cNvSpPr/>
          <p:nvPr/>
        </p:nvSpPr>
        <p:spPr>
          <a:xfrm>
            <a:off x="1716505" y="60325"/>
            <a:ext cx="9272337" cy="838033"/>
          </a:xfrm>
          <a:prstGeom prst="flowChartTerminator">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3300">
                <a:solidFill>
                  <a:schemeClr val="dk1"/>
                </a:solidFill>
                <a:latin typeface="Calibri"/>
                <a:ea typeface="Calibri"/>
                <a:cs typeface="Calibri"/>
                <a:sym typeface="Calibri"/>
              </a:rPr>
              <a:t>Le positionnement sur la vue</a:t>
            </a:r>
            <a:endParaRPr/>
          </a:p>
        </p:txBody>
      </p:sp>
      <p:pic>
        <p:nvPicPr>
          <p:cNvPr id="658" name="Google Shape;658;p45"/>
          <p:cNvPicPr preferRelativeResize="0"/>
          <p:nvPr/>
        </p:nvPicPr>
        <p:blipFill rotWithShape="1">
          <a:blip r:embed="rId3">
            <a:alphaModFix/>
          </a:blip>
          <a:srcRect b="0" l="0" r="0" t="0"/>
          <a:stretch/>
        </p:blipFill>
        <p:spPr>
          <a:xfrm>
            <a:off x="1428192" y="4068886"/>
            <a:ext cx="9557084" cy="1571680"/>
          </a:xfrm>
          <a:prstGeom prst="rect">
            <a:avLst/>
          </a:prstGeom>
          <a:noFill/>
          <a:ln>
            <a:noFill/>
          </a:ln>
        </p:spPr>
      </p:pic>
      <p:sp>
        <p:nvSpPr>
          <p:cNvPr id="659" name="Google Shape;659;p45"/>
          <p:cNvSpPr/>
          <p:nvPr/>
        </p:nvSpPr>
        <p:spPr>
          <a:xfrm>
            <a:off x="8855242" y="3909427"/>
            <a:ext cx="2130034" cy="1331495"/>
          </a:xfrm>
          <a:prstGeom prst="blockArc">
            <a:avLst>
              <a:gd fmla="val 10800000" name="adj1"/>
              <a:gd fmla="val 0" name="adj2"/>
              <a:gd fmla="val 25000"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60" name="Google Shape;660;p45"/>
          <p:cNvSpPr/>
          <p:nvPr/>
        </p:nvSpPr>
        <p:spPr>
          <a:xfrm flipH="1" rot="10800000">
            <a:off x="8855242" y="4296975"/>
            <a:ext cx="2130034" cy="1887893"/>
          </a:xfrm>
          <a:prstGeom prst="blockArc">
            <a:avLst>
              <a:gd fmla="val 10800000" name="adj1"/>
              <a:gd fmla="val 0" name="adj2"/>
              <a:gd fmla="val 25000"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667" name="Google Shape;667;p46"/>
          <p:cNvSpPr txBox="1"/>
          <p:nvPr>
            <p:ph idx="12" type="sldNum"/>
          </p:nvPr>
        </p:nvSpPr>
        <p:spPr>
          <a:xfrm>
            <a:off x="11277909" y="114216"/>
            <a:ext cx="914091"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668" name="Google Shape;668;p46"/>
          <p:cNvSpPr/>
          <p:nvPr/>
        </p:nvSpPr>
        <p:spPr>
          <a:xfrm>
            <a:off x="1716505" y="60325"/>
            <a:ext cx="9272337" cy="838033"/>
          </a:xfrm>
          <a:prstGeom prst="flowChartTerminator">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3300">
                <a:solidFill>
                  <a:schemeClr val="dk1"/>
                </a:solidFill>
                <a:latin typeface="Calibri"/>
                <a:ea typeface="Calibri"/>
                <a:cs typeface="Calibri"/>
                <a:sym typeface="Calibri"/>
              </a:rPr>
              <a:t>Le chargement du jeu de données</a:t>
            </a:r>
            <a:endParaRPr/>
          </a:p>
        </p:txBody>
      </p:sp>
      <p:pic>
        <p:nvPicPr>
          <p:cNvPr id="669" name="Google Shape;669;p46"/>
          <p:cNvPicPr preferRelativeResize="0"/>
          <p:nvPr/>
        </p:nvPicPr>
        <p:blipFill rotWithShape="1">
          <a:blip r:embed="rId3">
            <a:alphaModFix/>
          </a:blip>
          <a:srcRect b="0" l="0" r="0" t="0"/>
          <a:stretch/>
        </p:blipFill>
        <p:spPr>
          <a:xfrm>
            <a:off x="560352" y="1027906"/>
            <a:ext cx="10493659" cy="576976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676" name="Google Shape;676;p47"/>
          <p:cNvSpPr txBox="1"/>
          <p:nvPr>
            <p:ph idx="12" type="sldNum"/>
          </p:nvPr>
        </p:nvSpPr>
        <p:spPr>
          <a:xfrm>
            <a:off x="9448800" y="64325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677" name="Google Shape;677;p47"/>
          <p:cNvSpPr/>
          <p:nvPr/>
        </p:nvSpPr>
        <p:spPr>
          <a:xfrm>
            <a:off x="1716505" y="60325"/>
            <a:ext cx="9272337" cy="838033"/>
          </a:xfrm>
          <a:prstGeom prst="flowChartTerminator">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3300">
                <a:solidFill>
                  <a:schemeClr val="dk1"/>
                </a:solidFill>
                <a:latin typeface="Calibri"/>
                <a:ea typeface="Calibri"/>
                <a:cs typeface="Calibri"/>
                <a:sym typeface="Calibri"/>
              </a:rPr>
              <a:t>La sélection de la tâche</a:t>
            </a:r>
            <a:endParaRPr/>
          </a:p>
        </p:txBody>
      </p:sp>
      <p:sp>
        <p:nvSpPr>
          <p:cNvPr id="678" name="Google Shape;678;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pic>
        <p:nvPicPr>
          <p:cNvPr id="679" name="Google Shape;679;p47"/>
          <p:cNvPicPr preferRelativeResize="0"/>
          <p:nvPr/>
        </p:nvPicPr>
        <p:blipFill rotWithShape="1">
          <a:blip r:embed="rId3">
            <a:alphaModFix/>
          </a:blip>
          <a:srcRect b="0" l="0" r="0" t="0"/>
          <a:stretch/>
        </p:blipFill>
        <p:spPr>
          <a:xfrm>
            <a:off x="2711115" y="1010652"/>
            <a:ext cx="7283115" cy="5847347"/>
          </a:xfrm>
          <a:prstGeom prst="rect">
            <a:avLst/>
          </a:prstGeom>
          <a:noFill/>
          <a:ln>
            <a:noFill/>
          </a:ln>
        </p:spPr>
      </p:pic>
      <p:pic>
        <p:nvPicPr>
          <p:cNvPr descr="Clustering Vector Art Stock Images | Depositphotos" id="680" name="Google Shape;680;p47"/>
          <p:cNvPicPr preferRelativeResize="0"/>
          <p:nvPr/>
        </p:nvPicPr>
        <p:blipFill rotWithShape="1">
          <a:blip r:embed="rId4">
            <a:alphaModFix/>
          </a:blip>
          <a:srcRect b="0" l="0" r="0" t="0"/>
          <a:stretch/>
        </p:blipFill>
        <p:spPr>
          <a:xfrm>
            <a:off x="118057" y="4949825"/>
            <a:ext cx="2466975" cy="1847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687" name="Google Shape;687;p48"/>
          <p:cNvSpPr txBox="1"/>
          <p:nvPr>
            <p:ph idx="12" type="sldNum"/>
          </p:nvPr>
        </p:nvSpPr>
        <p:spPr>
          <a:xfrm>
            <a:off x="9448800" y="64325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688" name="Google Shape;688;p48"/>
          <p:cNvSpPr/>
          <p:nvPr/>
        </p:nvSpPr>
        <p:spPr>
          <a:xfrm>
            <a:off x="3176337" y="16042"/>
            <a:ext cx="6272463" cy="838033"/>
          </a:xfrm>
          <a:prstGeom prst="flowChartTerminator">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3300">
                <a:solidFill>
                  <a:schemeClr val="dk1"/>
                </a:solidFill>
                <a:latin typeface="Calibri"/>
                <a:ea typeface="Calibri"/>
                <a:cs typeface="Calibri"/>
                <a:sym typeface="Calibri"/>
              </a:rPr>
              <a:t>La sélection des inputs/entrées</a:t>
            </a:r>
            <a:endParaRPr/>
          </a:p>
        </p:txBody>
      </p:sp>
      <p:pic>
        <p:nvPicPr>
          <p:cNvPr id="689" name="Google Shape;689;p48"/>
          <p:cNvPicPr preferRelativeResize="0"/>
          <p:nvPr/>
        </p:nvPicPr>
        <p:blipFill rotWithShape="1">
          <a:blip r:embed="rId3">
            <a:alphaModFix/>
          </a:blip>
          <a:srcRect b="0" l="0" r="0" t="0"/>
          <a:stretch/>
        </p:blipFill>
        <p:spPr>
          <a:xfrm>
            <a:off x="2442911" y="1010652"/>
            <a:ext cx="7005889" cy="584734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696" name="Google Shape;696;p49"/>
          <p:cNvSpPr txBox="1"/>
          <p:nvPr>
            <p:ph idx="12" type="sldNum"/>
          </p:nvPr>
        </p:nvSpPr>
        <p:spPr>
          <a:xfrm>
            <a:off x="9448800" y="64325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697" name="Google Shape;697;p49"/>
          <p:cNvSpPr/>
          <p:nvPr/>
        </p:nvSpPr>
        <p:spPr>
          <a:xfrm>
            <a:off x="1764632" y="12199"/>
            <a:ext cx="8277726" cy="838033"/>
          </a:xfrm>
          <a:prstGeom prst="flowChartTerminator">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3300">
                <a:solidFill>
                  <a:schemeClr val="dk1"/>
                </a:solidFill>
                <a:latin typeface="Calibri"/>
                <a:ea typeface="Calibri"/>
                <a:cs typeface="Calibri"/>
                <a:sym typeface="Calibri"/>
              </a:rPr>
              <a:t>Le choix des valeurs des hyperparamètres</a:t>
            </a:r>
            <a:endParaRPr/>
          </a:p>
        </p:txBody>
      </p:sp>
      <p:pic>
        <p:nvPicPr>
          <p:cNvPr id="698" name="Google Shape;698;p49"/>
          <p:cNvPicPr preferRelativeResize="0"/>
          <p:nvPr/>
        </p:nvPicPr>
        <p:blipFill rotWithShape="1">
          <a:blip r:embed="rId3">
            <a:alphaModFix/>
          </a:blip>
          <a:srcRect b="0" l="0" r="0" t="0"/>
          <a:stretch/>
        </p:blipFill>
        <p:spPr>
          <a:xfrm>
            <a:off x="2722145" y="1090612"/>
            <a:ext cx="6362700" cy="5524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147" name="Google Shape;147;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148" name="Google Shape;148;p5"/>
          <p:cNvSpPr/>
          <p:nvPr/>
        </p:nvSpPr>
        <p:spPr>
          <a:xfrm>
            <a:off x="2571476" y="365126"/>
            <a:ext cx="7101914" cy="2233696"/>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fr-FR" sz="4400" u="none" cap="none" strike="noStrike">
                <a:solidFill>
                  <a:schemeClr val="lt1"/>
                </a:solidFill>
                <a:latin typeface="Calibri"/>
                <a:ea typeface="Calibri"/>
                <a:cs typeface="Calibri"/>
                <a:sym typeface="Calibri"/>
              </a:rPr>
              <a:t>PRESENTATION DES OUTILS</a:t>
            </a:r>
            <a:endParaRPr/>
          </a:p>
        </p:txBody>
      </p:sp>
      <p:sp>
        <p:nvSpPr>
          <p:cNvPr id="149" name="Google Shape;149;p5"/>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cxnSp>
        <p:nvCxnSpPr>
          <p:cNvPr id="150" name="Google Shape;150;p5"/>
          <p:cNvCxnSpPr/>
          <p:nvPr/>
        </p:nvCxnSpPr>
        <p:spPr>
          <a:xfrm>
            <a:off x="55153" y="3086100"/>
            <a:ext cx="12192000" cy="0"/>
          </a:xfrm>
          <a:prstGeom prst="straightConnector1">
            <a:avLst/>
          </a:prstGeom>
          <a:noFill/>
          <a:ln cap="flat" cmpd="sng" w="57150">
            <a:solidFill>
              <a:schemeClr val="accent1"/>
            </a:solidFill>
            <a:prstDash val="solid"/>
            <a:miter lim="800000"/>
            <a:headEnd len="sm" w="sm" type="none"/>
            <a:tailEnd len="sm" w="sm" type="none"/>
          </a:ln>
        </p:spPr>
      </p:cxnSp>
      <p:cxnSp>
        <p:nvCxnSpPr>
          <p:cNvPr id="151" name="Google Shape;151;p5"/>
          <p:cNvCxnSpPr/>
          <p:nvPr/>
        </p:nvCxnSpPr>
        <p:spPr>
          <a:xfrm>
            <a:off x="0" y="6076951"/>
            <a:ext cx="12192000" cy="0"/>
          </a:xfrm>
          <a:prstGeom prst="straightConnector1">
            <a:avLst/>
          </a:prstGeom>
          <a:noFill/>
          <a:ln cap="flat" cmpd="sng" w="57150">
            <a:solidFill>
              <a:schemeClr val="accent1"/>
            </a:solidFill>
            <a:prstDash val="solid"/>
            <a:miter lim="800000"/>
            <a:headEnd len="sm" w="sm" type="none"/>
            <a:tailEnd len="sm" w="sm" type="none"/>
          </a:ln>
        </p:spPr>
      </p:cxnSp>
      <p:sp>
        <p:nvSpPr>
          <p:cNvPr id="152" name="Google Shape;152;p5"/>
          <p:cNvSpPr/>
          <p:nvPr/>
        </p:nvSpPr>
        <p:spPr>
          <a:xfrm>
            <a:off x="136685" y="433200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3" name="Google Shape;153;p5"/>
          <p:cNvSpPr/>
          <p:nvPr/>
        </p:nvSpPr>
        <p:spPr>
          <a:xfrm>
            <a:off x="1552300"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4" name="Google Shape;154;p5"/>
          <p:cNvSpPr/>
          <p:nvPr/>
        </p:nvSpPr>
        <p:spPr>
          <a:xfrm>
            <a:off x="3200801"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5" name="Google Shape;155;p5"/>
          <p:cNvSpPr/>
          <p:nvPr/>
        </p:nvSpPr>
        <p:spPr>
          <a:xfrm>
            <a:off x="4759208"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6" name="Google Shape;156;p5"/>
          <p:cNvSpPr/>
          <p:nvPr/>
        </p:nvSpPr>
        <p:spPr>
          <a:xfrm>
            <a:off x="6317615"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7" name="Google Shape;157;p5"/>
          <p:cNvSpPr/>
          <p:nvPr/>
        </p:nvSpPr>
        <p:spPr>
          <a:xfrm>
            <a:off x="7876022"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5"/>
          <p:cNvSpPr/>
          <p:nvPr/>
        </p:nvSpPr>
        <p:spPr>
          <a:xfrm>
            <a:off x="9434429"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9" name="Google Shape;159;p5"/>
          <p:cNvSpPr/>
          <p:nvPr/>
        </p:nvSpPr>
        <p:spPr>
          <a:xfrm>
            <a:off x="11056193" y="433200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705" name="Google Shape;705;p50"/>
          <p:cNvSpPr txBox="1"/>
          <p:nvPr>
            <p:ph idx="12" type="sldNum"/>
          </p:nvPr>
        </p:nvSpPr>
        <p:spPr>
          <a:xfrm>
            <a:off x="9448800" y="64325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706" name="Google Shape;706;p50"/>
          <p:cNvSpPr/>
          <p:nvPr/>
        </p:nvSpPr>
        <p:spPr>
          <a:xfrm>
            <a:off x="1764631" y="12199"/>
            <a:ext cx="9272337" cy="838033"/>
          </a:xfrm>
          <a:prstGeom prst="flowChartTerminator">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3300">
                <a:solidFill>
                  <a:schemeClr val="dk1"/>
                </a:solidFill>
                <a:latin typeface="Calibri"/>
                <a:ea typeface="Calibri"/>
                <a:cs typeface="Calibri"/>
                <a:sym typeface="Calibri"/>
              </a:rPr>
              <a:t>La partie affichage du résultat</a:t>
            </a:r>
            <a:endParaRPr/>
          </a:p>
        </p:txBody>
      </p:sp>
      <p:pic>
        <p:nvPicPr>
          <p:cNvPr descr="Clusters Vector Logo - Download Free SVG Icon | Worldvectorlogo" id="707" name="Google Shape;707;p50"/>
          <p:cNvPicPr preferRelativeResize="0"/>
          <p:nvPr/>
        </p:nvPicPr>
        <p:blipFill rotWithShape="1">
          <a:blip r:embed="rId3">
            <a:alphaModFix/>
          </a:blip>
          <a:srcRect b="0" l="0" r="0" t="0"/>
          <a:stretch/>
        </p:blipFill>
        <p:spPr>
          <a:xfrm>
            <a:off x="9965405" y="1260600"/>
            <a:ext cx="2143125" cy="2143125"/>
          </a:xfrm>
          <a:prstGeom prst="rect">
            <a:avLst/>
          </a:prstGeom>
          <a:noFill/>
          <a:ln>
            <a:noFill/>
          </a:ln>
        </p:spPr>
      </p:pic>
      <p:pic>
        <p:nvPicPr>
          <p:cNvPr descr="Dynamic Pricing using Reinforcement Learning and Neural Networks | by  Reslley Gabriel | Towards Data Science" id="708" name="Google Shape;708;p50"/>
          <p:cNvPicPr preferRelativeResize="0"/>
          <p:nvPr/>
        </p:nvPicPr>
        <p:blipFill rotWithShape="1">
          <a:blip r:embed="rId4">
            <a:alphaModFix/>
          </a:blip>
          <a:srcRect b="0" l="0" r="0" t="0"/>
          <a:stretch/>
        </p:blipFill>
        <p:spPr>
          <a:xfrm>
            <a:off x="0" y="4998751"/>
            <a:ext cx="2970045" cy="1736652"/>
          </a:xfrm>
          <a:prstGeom prst="rect">
            <a:avLst/>
          </a:prstGeom>
          <a:noFill/>
          <a:ln>
            <a:noFill/>
          </a:ln>
        </p:spPr>
      </p:pic>
      <p:pic>
        <p:nvPicPr>
          <p:cNvPr id="709" name="Google Shape;709;p50"/>
          <p:cNvPicPr preferRelativeResize="0"/>
          <p:nvPr/>
        </p:nvPicPr>
        <p:blipFill rotWithShape="1">
          <a:blip r:embed="rId5">
            <a:alphaModFix/>
          </a:blip>
          <a:srcRect b="0" l="0" r="0" t="0"/>
          <a:stretch/>
        </p:blipFill>
        <p:spPr>
          <a:xfrm>
            <a:off x="3342397" y="1165225"/>
            <a:ext cx="6063738" cy="557017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716" name="Google Shape;716;p51"/>
          <p:cNvSpPr txBox="1"/>
          <p:nvPr>
            <p:ph idx="12" type="sldNum"/>
          </p:nvPr>
        </p:nvSpPr>
        <p:spPr>
          <a:xfrm>
            <a:off x="9448800" y="64325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descr="Exploring K-Means clustering analysis in R | en.proft.me" id="717" name="Google Shape;717;p51"/>
          <p:cNvPicPr preferRelativeResize="0"/>
          <p:nvPr/>
        </p:nvPicPr>
        <p:blipFill rotWithShape="1">
          <a:blip r:embed="rId3">
            <a:alphaModFix/>
          </a:blip>
          <a:srcRect b="0" l="0" r="0" t="0"/>
          <a:stretch/>
        </p:blipFill>
        <p:spPr>
          <a:xfrm>
            <a:off x="4724399" y="3983138"/>
            <a:ext cx="3088105" cy="2825287"/>
          </a:xfrm>
          <a:prstGeom prst="rect">
            <a:avLst/>
          </a:prstGeom>
          <a:noFill/>
          <a:ln>
            <a:noFill/>
          </a:ln>
        </p:spPr>
      </p:pic>
      <p:pic>
        <p:nvPicPr>
          <p:cNvPr id="718" name="Google Shape;718;p51"/>
          <p:cNvPicPr preferRelativeResize="0"/>
          <p:nvPr/>
        </p:nvPicPr>
        <p:blipFill rotWithShape="1">
          <a:blip r:embed="rId4">
            <a:alphaModFix/>
          </a:blip>
          <a:srcRect b="0" l="0" r="0" t="0"/>
          <a:stretch/>
        </p:blipFill>
        <p:spPr>
          <a:xfrm>
            <a:off x="0" y="145094"/>
            <a:ext cx="12192000" cy="282528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725" name="Google Shape;725;p52"/>
          <p:cNvSpPr txBox="1"/>
          <p:nvPr>
            <p:ph idx="12" type="sldNum"/>
          </p:nvPr>
        </p:nvSpPr>
        <p:spPr>
          <a:xfrm>
            <a:off x="9448800" y="64325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726" name="Google Shape;726;p52"/>
          <p:cNvSpPr/>
          <p:nvPr/>
        </p:nvSpPr>
        <p:spPr>
          <a:xfrm>
            <a:off x="2759242" y="144379"/>
            <a:ext cx="6464969" cy="6653296"/>
          </a:xfrm>
          <a:prstGeom prst="ellipse">
            <a:avLst/>
          </a:prstGeom>
          <a:gradFill>
            <a:gsLst>
              <a:gs pos="0">
                <a:srgbClr val="5F82CA"/>
              </a:gs>
              <a:gs pos="50000">
                <a:srgbClr val="3C70CA"/>
              </a:gs>
              <a:gs pos="100000">
                <a:srgbClr val="2E60B9"/>
              </a:gs>
            </a:gsLst>
            <a:lin ang="5400000" scaled="0"/>
          </a:gradFill>
          <a:ln cap="flat" cmpd="sng" w="9525">
            <a:solidFill>
              <a:srgbClr val="0070C0"/>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fr-FR" sz="4000">
                <a:solidFill>
                  <a:schemeClr val="lt1"/>
                </a:solidFill>
                <a:latin typeface="Calibri"/>
                <a:ea typeface="Calibri"/>
                <a:cs typeface="Calibri"/>
                <a:sym typeface="Calibri"/>
              </a:rPr>
              <a:t>VISUALISATION DES CLUSTERS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733" name="Google Shape;733;p53"/>
          <p:cNvSpPr txBox="1"/>
          <p:nvPr>
            <p:ph idx="12" type="sldNum"/>
          </p:nvPr>
        </p:nvSpPr>
        <p:spPr>
          <a:xfrm>
            <a:off x="9448800" y="64325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734" name="Google Shape;734;p53"/>
          <p:cNvSpPr txBox="1"/>
          <p:nvPr/>
        </p:nvSpPr>
        <p:spPr>
          <a:xfrm>
            <a:off x="1732547" y="60325"/>
            <a:ext cx="8566485"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1" lang="fr-FR" sz="4000" u="sng">
                <a:solidFill>
                  <a:srgbClr val="000000"/>
                </a:solidFill>
                <a:latin typeface="Times New Roman"/>
                <a:ea typeface="Times New Roman"/>
                <a:cs typeface="Times New Roman"/>
                <a:sym typeface="Times New Roman"/>
              </a:rPr>
              <a:t>Cluster 0</a:t>
            </a:r>
            <a:endParaRPr sz="4000">
              <a:solidFill>
                <a:schemeClr val="dk1"/>
              </a:solidFill>
              <a:latin typeface="Calibri"/>
              <a:ea typeface="Calibri"/>
              <a:cs typeface="Calibri"/>
              <a:sym typeface="Calibri"/>
            </a:endParaRPr>
          </a:p>
        </p:txBody>
      </p:sp>
      <p:pic>
        <p:nvPicPr>
          <p:cNvPr id="735" name="Google Shape;735;p53"/>
          <p:cNvPicPr preferRelativeResize="0"/>
          <p:nvPr/>
        </p:nvPicPr>
        <p:blipFill rotWithShape="1">
          <a:blip r:embed="rId3">
            <a:alphaModFix/>
          </a:blip>
          <a:srcRect b="0" l="0" r="0" t="0"/>
          <a:stretch/>
        </p:blipFill>
        <p:spPr>
          <a:xfrm>
            <a:off x="1535332" y="988737"/>
            <a:ext cx="9818468" cy="48805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742" name="Google Shape;742;p54"/>
          <p:cNvSpPr txBox="1"/>
          <p:nvPr>
            <p:ph idx="12" type="sldNum"/>
          </p:nvPr>
        </p:nvSpPr>
        <p:spPr>
          <a:xfrm>
            <a:off x="9448800" y="64325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743" name="Google Shape;743;p54"/>
          <p:cNvSpPr txBox="1"/>
          <p:nvPr/>
        </p:nvSpPr>
        <p:spPr>
          <a:xfrm>
            <a:off x="1732547" y="60325"/>
            <a:ext cx="8566485"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1" lang="fr-FR" sz="4000" u="sng">
                <a:solidFill>
                  <a:srgbClr val="000000"/>
                </a:solidFill>
                <a:latin typeface="Times New Roman"/>
                <a:ea typeface="Times New Roman"/>
                <a:cs typeface="Times New Roman"/>
                <a:sym typeface="Times New Roman"/>
              </a:rPr>
              <a:t>Cluster 1</a:t>
            </a:r>
            <a:endParaRPr sz="4000">
              <a:solidFill>
                <a:schemeClr val="dk1"/>
              </a:solidFill>
              <a:latin typeface="Calibri"/>
              <a:ea typeface="Calibri"/>
              <a:cs typeface="Calibri"/>
              <a:sym typeface="Calibri"/>
            </a:endParaRPr>
          </a:p>
        </p:txBody>
      </p:sp>
      <p:pic>
        <p:nvPicPr>
          <p:cNvPr id="744" name="Google Shape;744;p54"/>
          <p:cNvPicPr preferRelativeResize="0"/>
          <p:nvPr/>
        </p:nvPicPr>
        <p:blipFill rotWithShape="1">
          <a:blip r:embed="rId3">
            <a:alphaModFix/>
          </a:blip>
          <a:srcRect b="0" l="0" r="0" t="0"/>
          <a:stretch/>
        </p:blipFill>
        <p:spPr>
          <a:xfrm>
            <a:off x="838200" y="1027906"/>
            <a:ext cx="10515600" cy="4909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751" name="Google Shape;751;p55"/>
          <p:cNvSpPr txBox="1"/>
          <p:nvPr>
            <p:ph idx="12" type="sldNum"/>
          </p:nvPr>
        </p:nvSpPr>
        <p:spPr>
          <a:xfrm>
            <a:off x="9448800" y="64325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752" name="Google Shape;752;p55"/>
          <p:cNvSpPr txBox="1"/>
          <p:nvPr/>
        </p:nvSpPr>
        <p:spPr>
          <a:xfrm>
            <a:off x="1732547" y="60325"/>
            <a:ext cx="8566485"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1" lang="fr-FR" sz="4000" u="sng">
                <a:solidFill>
                  <a:srgbClr val="000000"/>
                </a:solidFill>
                <a:latin typeface="Times New Roman"/>
                <a:ea typeface="Times New Roman"/>
                <a:cs typeface="Times New Roman"/>
                <a:sym typeface="Times New Roman"/>
              </a:rPr>
              <a:t>Cluster 2</a:t>
            </a:r>
            <a:endParaRPr sz="4000">
              <a:solidFill>
                <a:schemeClr val="dk1"/>
              </a:solidFill>
              <a:latin typeface="Calibri"/>
              <a:ea typeface="Calibri"/>
              <a:cs typeface="Calibri"/>
              <a:sym typeface="Calibri"/>
            </a:endParaRPr>
          </a:p>
        </p:txBody>
      </p:sp>
      <p:pic>
        <p:nvPicPr>
          <p:cNvPr id="753" name="Google Shape;753;p55"/>
          <p:cNvPicPr preferRelativeResize="0"/>
          <p:nvPr/>
        </p:nvPicPr>
        <p:blipFill rotWithShape="1">
          <a:blip r:embed="rId3">
            <a:alphaModFix/>
          </a:blip>
          <a:srcRect b="0" l="0" r="0" t="0"/>
          <a:stretch/>
        </p:blipFill>
        <p:spPr>
          <a:xfrm>
            <a:off x="838200" y="1323242"/>
            <a:ext cx="10515600" cy="49093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pic>
        <p:nvPicPr>
          <p:cNvPr id="758" name="Google Shape;758;p56"/>
          <p:cNvPicPr preferRelativeResize="0"/>
          <p:nvPr/>
        </p:nvPicPr>
        <p:blipFill rotWithShape="1">
          <a:blip r:embed="rId3">
            <a:alphaModFix/>
          </a:blip>
          <a:srcRect b="0" l="0" r="0" t="0"/>
          <a:stretch/>
        </p:blipFill>
        <p:spPr>
          <a:xfrm>
            <a:off x="1" y="8878"/>
            <a:ext cx="12277816" cy="6858000"/>
          </a:xfrm>
          <a:prstGeom prst="rect">
            <a:avLst/>
          </a:prstGeom>
          <a:noFill/>
          <a:ln>
            <a:noFill/>
          </a:ln>
        </p:spPr>
      </p:pic>
      <p:sp>
        <p:nvSpPr>
          <p:cNvPr id="759" name="Google Shape;759;p56"/>
          <p:cNvSpPr txBox="1"/>
          <p:nvPr>
            <p:ph idx="12" type="sldNum"/>
          </p:nvPr>
        </p:nvSpPr>
        <p:spPr>
          <a:xfrm>
            <a:off x="9448800" y="64325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57"/>
          <p:cNvSpPr/>
          <p:nvPr/>
        </p:nvSpPr>
        <p:spPr>
          <a:xfrm>
            <a:off x="3914201" y="163913"/>
            <a:ext cx="5680684" cy="1106337"/>
          </a:xfrm>
          <a:prstGeom prst="roundRect">
            <a:avLst>
              <a:gd fmla="val 16667" name="adj"/>
            </a:avLst>
          </a:prstGeom>
          <a:solidFill>
            <a:schemeClr val="lt1"/>
          </a:solidFill>
          <a:ln>
            <a:noFill/>
          </a:ln>
          <a:effectLst>
            <a:outerShdw blurRad="107950" algn="ctr" dir="5400000" dist="12700">
              <a:srgbClr val="000000"/>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fr-FR" sz="4400">
                <a:solidFill>
                  <a:schemeClr val="dk1"/>
                </a:solidFill>
                <a:latin typeface="Calibri"/>
                <a:ea typeface="Calibri"/>
                <a:cs typeface="Calibri"/>
                <a:sym typeface="Calibri"/>
              </a:rPr>
              <a:t>Application Web</a:t>
            </a:r>
            <a:endParaRPr/>
          </a:p>
        </p:txBody>
      </p:sp>
      <p:pic>
        <p:nvPicPr>
          <p:cNvPr id="765" name="Google Shape;765;p57"/>
          <p:cNvPicPr preferRelativeResize="0"/>
          <p:nvPr/>
        </p:nvPicPr>
        <p:blipFill rotWithShape="1">
          <a:blip r:embed="rId3">
            <a:alphaModFix/>
          </a:blip>
          <a:srcRect b="0" l="0" r="0" t="0"/>
          <a:stretch/>
        </p:blipFill>
        <p:spPr>
          <a:xfrm>
            <a:off x="103327" y="1371600"/>
            <a:ext cx="3686175" cy="4895850"/>
          </a:xfrm>
          <a:prstGeom prst="rect">
            <a:avLst/>
          </a:prstGeom>
          <a:noFill/>
          <a:ln>
            <a:noFill/>
          </a:ln>
        </p:spPr>
      </p:pic>
      <p:sp>
        <p:nvSpPr>
          <p:cNvPr id="766" name="Google Shape;766;p57"/>
          <p:cNvSpPr txBox="1"/>
          <p:nvPr/>
        </p:nvSpPr>
        <p:spPr>
          <a:xfrm>
            <a:off x="4507417" y="1636814"/>
            <a:ext cx="5172075" cy="132343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2000">
                <a:solidFill>
                  <a:schemeClr val="dk1"/>
                </a:solidFill>
                <a:latin typeface="Times New Roman"/>
                <a:ea typeface="Times New Roman"/>
                <a:cs typeface="Times New Roman"/>
                <a:sym typeface="Times New Roman"/>
              </a:rPr>
              <a:t>Le site a été conçu avec de l’HTML et du  CSS. Pour le Backend nous avons utilisés le Framework python Django et utilise une base de données NoSQL sur le cloud (MongoDB atlas).</a:t>
            </a:r>
            <a:endParaRPr/>
          </a:p>
        </p:txBody>
      </p:sp>
      <p:grpSp>
        <p:nvGrpSpPr>
          <p:cNvPr id="767" name="Google Shape;767;p57"/>
          <p:cNvGrpSpPr/>
          <p:nvPr/>
        </p:nvGrpSpPr>
        <p:grpSpPr>
          <a:xfrm>
            <a:off x="4324351" y="4892701"/>
            <a:ext cx="5981700" cy="1671369"/>
            <a:chOff x="4152900" y="4417164"/>
            <a:chExt cx="6372117" cy="1704975"/>
          </a:xfrm>
        </p:grpSpPr>
        <p:grpSp>
          <p:nvGrpSpPr>
            <p:cNvPr id="768" name="Google Shape;768;p57"/>
            <p:cNvGrpSpPr/>
            <p:nvPr/>
          </p:nvGrpSpPr>
          <p:grpSpPr>
            <a:xfrm>
              <a:off x="4152900" y="4417164"/>
              <a:ext cx="3486150" cy="1704975"/>
              <a:chOff x="685800" y="1704975"/>
              <a:chExt cx="5086350" cy="2238375"/>
            </a:xfrm>
          </p:grpSpPr>
          <p:pic>
            <p:nvPicPr>
              <p:cNvPr descr="Django Icon #266157 - Free Icons Library" id="769" name="Google Shape;769;p57"/>
              <p:cNvPicPr preferRelativeResize="0"/>
              <p:nvPr/>
            </p:nvPicPr>
            <p:blipFill rotWithShape="1">
              <a:blip r:embed="rId4">
                <a:alphaModFix/>
              </a:blip>
              <a:srcRect b="0" l="0" r="0" t="0"/>
              <a:stretch/>
            </p:blipFill>
            <p:spPr>
              <a:xfrm>
                <a:off x="3914775" y="1838324"/>
                <a:ext cx="1857375" cy="1971675"/>
              </a:xfrm>
              <a:prstGeom prst="rect">
                <a:avLst/>
              </a:prstGeom>
              <a:noFill/>
              <a:ln>
                <a:noFill/>
              </a:ln>
            </p:spPr>
          </p:pic>
          <p:pic>
            <p:nvPicPr>
              <p:cNvPr id="770" name="Google Shape;770;p57"/>
              <p:cNvPicPr preferRelativeResize="0"/>
              <p:nvPr/>
            </p:nvPicPr>
            <p:blipFill rotWithShape="1">
              <a:blip r:embed="rId5">
                <a:alphaModFix/>
              </a:blip>
              <a:srcRect b="0" l="0" r="0" t="0"/>
              <a:stretch/>
            </p:blipFill>
            <p:spPr>
              <a:xfrm>
                <a:off x="685800" y="1704975"/>
                <a:ext cx="3228975" cy="2238375"/>
              </a:xfrm>
              <a:prstGeom prst="rect">
                <a:avLst/>
              </a:prstGeom>
              <a:noFill/>
              <a:ln>
                <a:noFill/>
              </a:ln>
            </p:spPr>
          </p:pic>
        </p:grpSp>
        <p:pic>
          <p:nvPicPr>
            <p:cNvPr descr="Green, add, create, new, plus icon - Download on Iconfinder" id="771" name="Google Shape;771;p57"/>
            <p:cNvPicPr preferRelativeResize="0"/>
            <p:nvPr/>
          </p:nvPicPr>
          <p:blipFill rotWithShape="1">
            <a:blip r:embed="rId6">
              <a:alphaModFix/>
            </a:blip>
            <a:srcRect b="0" l="0" r="0" t="0"/>
            <a:stretch/>
          </p:blipFill>
          <p:spPr>
            <a:xfrm>
              <a:off x="8202473" y="4907274"/>
              <a:ext cx="714689" cy="738615"/>
            </a:xfrm>
            <a:prstGeom prst="rect">
              <a:avLst/>
            </a:prstGeom>
            <a:noFill/>
            <a:ln>
              <a:noFill/>
            </a:ln>
          </p:spPr>
        </p:pic>
        <p:pic>
          <p:nvPicPr>
            <p:cNvPr id="772" name="Google Shape;772;p57"/>
            <p:cNvPicPr preferRelativeResize="0"/>
            <p:nvPr/>
          </p:nvPicPr>
          <p:blipFill rotWithShape="1">
            <a:blip r:embed="rId7">
              <a:alphaModFix/>
            </a:blip>
            <a:srcRect b="0" l="0" r="0" t="0"/>
            <a:stretch/>
          </p:blipFill>
          <p:spPr>
            <a:xfrm>
              <a:off x="9251985" y="4417164"/>
              <a:ext cx="1273032" cy="1704975"/>
            </a:xfrm>
            <a:prstGeom prst="rect">
              <a:avLst/>
            </a:prstGeom>
            <a:noFill/>
            <a:ln>
              <a:noFill/>
            </a:ln>
          </p:spPr>
        </p:pic>
      </p:grpSp>
      <p:sp>
        <p:nvSpPr>
          <p:cNvPr id="773" name="Google Shape;773;p57"/>
          <p:cNvSpPr txBox="1"/>
          <p:nvPr/>
        </p:nvSpPr>
        <p:spPr>
          <a:xfrm>
            <a:off x="4495800" y="3059823"/>
            <a:ext cx="4956210" cy="132343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2000">
                <a:solidFill>
                  <a:schemeClr val="dk1"/>
                </a:solidFill>
                <a:latin typeface="Times New Roman"/>
                <a:ea typeface="Times New Roman"/>
                <a:cs typeface="Times New Roman"/>
                <a:sym typeface="Times New Roman"/>
              </a:rPr>
              <a:t>Ce Site a été crée afin de fournir un ensemble d'informations utiles sur l'activité économique des cinquante-quatre (54) pays d'Afrique couvrant la période de 1980 à 2022.</a:t>
            </a:r>
            <a:endParaRPr/>
          </a:p>
        </p:txBody>
      </p:sp>
      <p:sp>
        <p:nvSpPr>
          <p:cNvPr id="774" name="Google Shape;774;p57"/>
          <p:cNvSpPr txBox="1"/>
          <p:nvPr>
            <p:ph idx="12" type="sldNum"/>
          </p:nvPr>
        </p:nvSpPr>
        <p:spPr>
          <a:xfrm>
            <a:off x="9448800" y="64325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58"/>
          <p:cNvSpPr/>
          <p:nvPr/>
        </p:nvSpPr>
        <p:spPr>
          <a:xfrm>
            <a:off x="3500638" y="65515"/>
            <a:ext cx="5680684" cy="1106337"/>
          </a:xfrm>
          <a:prstGeom prst="roundRect">
            <a:avLst>
              <a:gd fmla="val 16667" name="adj"/>
            </a:avLst>
          </a:prstGeom>
          <a:solidFill>
            <a:schemeClr val="lt1"/>
          </a:solidFill>
          <a:ln>
            <a:noFill/>
          </a:ln>
          <a:effectLst>
            <a:outerShdw blurRad="107950" algn="ctr" dir="5400000" dist="12700">
              <a:srgbClr val="000000"/>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fr-FR" sz="4400">
                <a:solidFill>
                  <a:schemeClr val="dk1"/>
                </a:solidFill>
                <a:latin typeface="Calibri"/>
                <a:ea typeface="Calibri"/>
                <a:cs typeface="Calibri"/>
                <a:sym typeface="Calibri"/>
              </a:rPr>
              <a:t>API</a:t>
            </a:r>
            <a:endParaRPr/>
          </a:p>
        </p:txBody>
      </p:sp>
      <p:sp>
        <p:nvSpPr>
          <p:cNvPr id="780" name="Google Shape;780;p58"/>
          <p:cNvSpPr txBox="1"/>
          <p:nvPr/>
        </p:nvSpPr>
        <p:spPr>
          <a:xfrm>
            <a:off x="665825" y="1417913"/>
            <a:ext cx="10431262"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2000">
                <a:solidFill>
                  <a:schemeClr val="dk1"/>
                </a:solidFill>
                <a:latin typeface="Times New Roman"/>
                <a:ea typeface="Times New Roman"/>
                <a:cs typeface="Times New Roman"/>
                <a:sym typeface="Times New Roman"/>
              </a:rPr>
              <a:t>Dans le cadre de notre projet nous avons réalisé une API RESTFul avec Flask et une base de données NoSQL(MongoDB) afin de permettre de mettre à disposition les données de notre cluster. </a:t>
            </a:r>
            <a:endParaRPr/>
          </a:p>
        </p:txBody>
      </p:sp>
      <p:sp>
        <p:nvSpPr>
          <p:cNvPr id="781" name="Google Shape;781;p58"/>
          <p:cNvSpPr txBox="1"/>
          <p:nvPr/>
        </p:nvSpPr>
        <p:spPr>
          <a:xfrm>
            <a:off x="0" y="4568018"/>
            <a:ext cx="2870200"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600">
                <a:solidFill>
                  <a:schemeClr val="dk1"/>
                </a:solidFill>
                <a:latin typeface="Times New Roman"/>
                <a:ea typeface="Times New Roman"/>
                <a:cs typeface="Times New Roman"/>
                <a:sym typeface="Times New Roman"/>
              </a:rPr>
              <a:t>Notre API est formé de neuf (09) points  de terminaisons qui permettent :</a:t>
            </a:r>
            <a:endParaRPr/>
          </a:p>
        </p:txBody>
      </p:sp>
      <p:grpSp>
        <p:nvGrpSpPr>
          <p:cNvPr id="782" name="Google Shape;782;p58"/>
          <p:cNvGrpSpPr/>
          <p:nvPr/>
        </p:nvGrpSpPr>
        <p:grpSpPr>
          <a:xfrm>
            <a:off x="8113727" y="2501787"/>
            <a:ext cx="3402738" cy="1438551"/>
            <a:chOff x="7066624" y="2476500"/>
            <a:chExt cx="4903066" cy="1731139"/>
          </a:xfrm>
        </p:grpSpPr>
        <p:pic>
          <p:nvPicPr>
            <p:cNvPr descr="Installing Python 3 and Flask on GoDaddy | by Jordan Ireland | Towards Data  Science" id="783" name="Google Shape;783;p58"/>
            <p:cNvPicPr preferRelativeResize="0"/>
            <p:nvPr/>
          </p:nvPicPr>
          <p:blipFill rotWithShape="1">
            <a:blip r:embed="rId3">
              <a:alphaModFix/>
            </a:blip>
            <a:srcRect b="0" l="0" r="0" t="0"/>
            <a:stretch/>
          </p:blipFill>
          <p:spPr>
            <a:xfrm>
              <a:off x="7066624" y="2662104"/>
              <a:ext cx="2008165" cy="1545535"/>
            </a:xfrm>
            <a:prstGeom prst="rect">
              <a:avLst/>
            </a:prstGeom>
            <a:noFill/>
            <a:ln>
              <a:noFill/>
            </a:ln>
          </p:spPr>
        </p:pic>
        <p:pic>
          <p:nvPicPr>
            <p:cNvPr id="784" name="Google Shape;784;p58"/>
            <p:cNvPicPr preferRelativeResize="0"/>
            <p:nvPr/>
          </p:nvPicPr>
          <p:blipFill rotWithShape="1">
            <a:blip r:embed="rId4">
              <a:alphaModFix/>
            </a:blip>
            <a:srcRect b="0" l="0" r="0" t="0"/>
            <a:stretch/>
          </p:blipFill>
          <p:spPr>
            <a:xfrm>
              <a:off x="10064690" y="2476500"/>
              <a:ext cx="1905000" cy="1633861"/>
            </a:xfrm>
            <a:prstGeom prst="rect">
              <a:avLst/>
            </a:prstGeom>
            <a:noFill/>
            <a:ln>
              <a:noFill/>
            </a:ln>
          </p:spPr>
        </p:pic>
        <p:pic>
          <p:nvPicPr>
            <p:cNvPr descr="Green, add, create, new, plus icon - Download on Iconfinder" id="785" name="Google Shape;785;p58"/>
            <p:cNvPicPr preferRelativeResize="0"/>
            <p:nvPr/>
          </p:nvPicPr>
          <p:blipFill rotWithShape="1">
            <a:blip r:embed="rId5">
              <a:alphaModFix/>
            </a:blip>
            <a:srcRect b="0" l="0" r="0" t="0"/>
            <a:stretch/>
          </p:blipFill>
          <p:spPr>
            <a:xfrm>
              <a:off x="9074789" y="2885243"/>
              <a:ext cx="1029808" cy="888842"/>
            </a:xfrm>
            <a:prstGeom prst="rect">
              <a:avLst/>
            </a:prstGeom>
            <a:noFill/>
            <a:ln>
              <a:noFill/>
            </a:ln>
          </p:spPr>
        </p:pic>
      </p:grpSp>
      <p:sp>
        <p:nvSpPr>
          <p:cNvPr id="786" name="Google Shape;786;p58"/>
          <p:cNvSpPr/>
          <p:nvPr/>
        </p:nvSpPr>
        <p:spPr>
          <a:xfrm>
            <a:off x="70648" y="6488515"/>
            <a:ext cx="3320622" cy="369485"/>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87" name="Google Shape;787;p58"/>
          <p:cNvPicPr preferRelativeResize="0"/>
          <p:nvPr/>
        </p:nvPicPr>
        <p:blipFill rotWithShape="1">
          <a:blip r:embed="rId6">
            <a:alphaModFix/>
          </a:blip>
          <a:srcRect b="0" l="0" r="0" t="0"/>
          <a:stretch/>
        </p:blipFill>
        <p:spPr>
          <a:xfrm>
            <a:off x="601764" y="2355819"/>
            <a:ext cx="5494236" cy="1622620"/>
          </a:xfrm>
          <a:prstGeom prst="rect">
            <a:avLst/>
          </a:prstGeom>
          <a:noFill/>
          <a:ln>
            <a:noFill/>
          </a:ln>
        </p:spPr>
      </p:pic>
      <p:sp>
        <p:nvSpPr>
          <p:cNvPr id="788" name="Google Shape;788;p58"/>
          <p:cNvSpPr txBox="1"/>
          <p:nvPr/>
        </p:nvSpPr>
        <p:spPr>
          <a:xfrm>
            <a:off x="1" y="5571308"/>
            <a:ext cx="2870200" cy="5847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600">
                <a:solidFill>
                  <a:schemeClr val="dk1"/>
                </a:solidFill>
                <a:latin typeface="Times New Roman"/>
                <a:ea typeface="Times New Roman"/>
                <a:cs typeface="Times New Roman"/>
                <a:sym typeface="Times New Roman"/>
              </a:rPr>
              <a:t>Ils permettent d’effectuer au total 17 requêtes.</a:t>
            </a:r>
            <a:endParaRPr/>
          </a:p>
        </p:txBody>
      </p:sp>
      <p:grpSp>
        <p:nvGrpSpPr>
          <p:cNvPr id="789" name="Google Shape;789;p58"/>
          <p:cNvGrpSpPr/>
          <p:nvPr/>
        </p:nvGrpSpPr>
        <p:grpSpPr>
          <a:xfrm>
            <a:off x="3630842" y="5000216"/>
            <a:ext cx="8490510" cy="1908399"/>
            <a:chOff x="3362033" y="4366249"/>
            <a:chExt cx="8643859" cy="2108544"/>
          </a:xfrm>
        </p:grpSpPr>
        <p:grpSp>
          <p:nvGrpSpPr>
            <p:cNvPr id="790" name="Google Shape;790;p58"/>
            <p:cNvGrpSpPr/>
            <p:nvPr/>
          </p:nvGrpSpPr>
          <p:grpSpPr>
            <a:xfrm>
              <a:off x="10022566" y="4393367"/>
              <a:ext cx="1983326" cy="2081426"/>
              <a:chOff x="10022566" y="4393367"/>
              <a:chExt cx="1983326" cy="2081426"/>
            </a:xfrm>
          </p:grpSpPr>
          <p:grpSp>
            <p:nvGrpSpPr>
              <p:cNvPr id="791" name="Google Shape;791;p58"/>
              <p:cNvGrpSpPr/>
              <p:nvPr/>
            </p:nvGrpSpPr>
            <p:grpSpPr>
              <a:xfrm>
                <a:off x="10022566" y="4393367"/>
                <a:ext cx="1981294" cy="724641"/>
                <a:chOff x="4519382" y="445158"/>
                <a:chExt cx="1981294" cy="724641"/>
              </a:xfrm>
            </p:grpSpPr>
            <p:sp>
              <p:nvSpPr>
                <p:cNvPr id="792" name="Google Shape;792;p58"/>
                <p:cNvSpPr/>
                <p:nvPr/>
              </p:nvSpPr>
              <p:spPr>
                <a:xfrm>
                  <a:off x="4519382" y="514477"/>
                  <a:ext cx="1981294" cy="655322"/>
                </a:xfrm>
                <a:prstGeom prst="rect">
                  <a:avLst/>
                </a:prstGeom>
                <a:gradFill>
                  <a:gsLst>
                    <a:gs pos="0">
                      <a:srgbClr val="FFC647"/>
                    </a:gs>
                    <a:gs pos="50000">
                      <a:srgbClr val="FFC600"/>
                    </a:gs>
                    <a:gs pos="100000">
                      <a:srgbClr val="E3B40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8"/>
                <p:cNvSpPr txBox="1"/>
                <p:nvPr/>
              </p:nvSpPr>
              <p:spPr>
                <a:xfrm>
                  <a:off x="4519382" y="445158"/>
                  <a:ext cx="1981294" cy="724641"/>
                </a:xfrm>
                <a:prstGeom prst="rect">
                  <a:avLst/>
                </a:prstGeom>
                <a:noFill/>
                <a:ln>
                  <a:noFill/>
                </a:ln>
              </p:spPr>
              <p:txBody>
                <a:bodyPr anchorCtr="0" anchor="ctr" bIns="52825" lIns="92450" spcFirstLastPara="1" rIns="92450" wrap="square" tIns="52825">
                  <a:noAutofit/>
                </a:bodyPr>
                <a:lstStyle/>
                <a:p>
                  <a:pPr indent="0" lvl="0" marL="0" marR="0" rtl="0" algn="just">
                    <a:lnSpc>
                      <a:spcPct val="90000"/>
                    </a:lnSpc>
                    <a:spcBef>
                      <a:spcPts val="0"/>
                    </a:spcBef>
                    <a:spcAft>
                      <a:spcPts val="0"/>
                    </a:spcAft>
                    <a:buClr>
                      <a:schemeClr val="lt1"/>
                    </a:buClr>
                    <a:buSzPts val="1300"/>
                    <a:buFont typeface="Calibri"/>
                    <a:buNone/>
                  </a:pPr>
                  <a:r>
                    <a:rPr lang="fr-FR" sz="1300">
                      <a:solidFill>
                        <a:schemeClr val="lt1"/>
                      </a:solidFill>
                      <a:latin typeface="Calibri"/>
                      <a:ea typeface="Calibri"/>
                      <a:cs typeface="Calibri"/>
                      <a:sym typeface="Calibri"/>
                    </a:rPr>
                    <a:t>Obtention de données pour les 54 pays d’Afrique  </a:t>
                  </a:r>
                  <a:endParaRPr/>
                </a:p>
              </p:txBody>
            </p:sp>
          </p:grpSp>
          <p:grpSp>
            <p:nvGrpSpPr>
              <p:cNvPr id="794" name="Google Shape;794;p58"/>
              <p:cNvGrpSpPr/>
              <p:nvPr/>
            </p:nvGrpSpPr>
            <p:grpSpPr>
              <a:xfrm>
                <a:off x="10024598" y="5088547"/>
                <a:ext cx="1981294" cy="1386246"/>
                <a:chOff x="4521414" y="1140338"/>
                <a:chExt cx="1981294" cy="1386246"/>
              </a:xfrm>
            </p:grpSpPr>
            <p:sp>
              <p:nvSpPr>
                <p:cNvPr id="795" name="Google Shape;795;p58"/>
                <p:cNvSpPr/>
                <p:nvPr/>
              </p:nvSpPr>
              <p:spPr>
                <a:xfrm>
                  <a:off x="4521414" y="1140338"/>
                  <a:ext cx="1981294" cy="1141920"/>
                </a:xfrm>
                <a:prstGeom prst="rect">
                  <a:avLst/>
                </a:prstGeom>
                <a:solidFill>
                  <a:srgbClr val="FFE8CA">
                    <a:alpha val="89803"/>
                  </a:srgbClr>
                </a:solidFill>
                <a:ln cap="flat" cmpd="sng" w="9525">
                  <a:solidFill>
                    <a:srgbClr val="FFE8C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8"/>
                <p:cNvSpPr txBox="1"/>
                <p:nvPr/>
              </p:nvSpPr>
              <p:spPr>
                <a:xfrm>
                  <a:off x="4521414" y="1169799"/>
                  <a:ext cx="1981294" cy="1356785"/>
                </a:xfrm>
                <a:prstGeom prst="rect">
                  <a:avLst/>
                </a:prstGeom>
                <a:noFill/>
                <a:ln>
                  <a:noFill/>
                </a:ln>
              </p:spPr>
              <p:txBody>
                <a:bodyPr anchorCtr="0" anchor="t" bIns="104000" lIns="69325" spcFirstLastPara="1" rIns="92450" wrap="square" tIns="69325">
                  <a:noAutofit/>
                </a:bodyPr>
                <a:lstStyle/>
                <a:p>
                  <a:pPr indent="-114300" lvl="1" marL="114300" marR="0" rtl="0" algn="l">
                    <a:lnSpc>
                      <a:spcPct val="90000"/>
                    </a:lnSpc>
                    <a:spcBef>
                      <a:spcPts val="0"/>
                    </a:spcBef>
                    <a:spcAft>
                      <a:spcPts val="0"/>
                    </a:spcAft>
                    <a:buClr>
                      <a:schemeClr val="dk1"/>
                    </a:buClr>
                    <a:buSzPts val="1300"/>
                    <a:buFont typeface="Calibri"/>
                    <a:buChar char="•"/>
                  </a:pPr>
                  <a:r>
                    <a:rPr b="0" i="0" lang="fr-FR" sz="1300" u="none" cap="none" strike="noStrike">
                      <a:solidFill>
                        <a:schemeClr val="dk1"/>
                      </a:solidFill>
                      <a:latin typeface="Calibri"/>
                      <a:ea typeface="Calibri"/>
                      <a:cs typeface="Calibri"/>
                      <a:sym typeface="Calibri"/>
                    </a:rPr>
                    <a:t>Selon une année;</a:t>
                  </a:r>
                  <a:endParaRPr/>
                </a:p>
                <a:p>
                  <a:pPr indent="-114300" lvl="1" marL="114300" marR="0" rtl="0" algn="l">
                    <a:lnSpc>
                      <a:spcPct val="90000"/>
                    </a:lnSpc>
                    <a:spcBef>
                      <a:spcPts val="195"/>
                    </a:spcBef>
                    <a:spcAft>
                      <a:spcPts val="0"/>
                    </a:spcAft>
                    <a:buClr>
                      <a:schemeClr val="dk1"/>
                    </a:buClr>
                    <a:buSzPts val="1300"/>
                    <a:buFont typeface="Calibri"/>
                    <a:buChar char="•"/>
                  </a:pPr>
                  <a:r>
                    <a:rPr b="0" i="0" lang="fr-FR" sz="1300" u="none" cap="none" strike="noStrike">
                      <a:solidFill>
                        <a:schemeClr val="dk1"/>
                      </a:solidFill>
                      <a:latin typeface="Calibri"/>
                      <a:ea typeface="Calibri"/>
                      <a:cs typeface="Calibri"/>
                      <a:sym typeface="Calibri"/>
                    </a:rPr>
                    <a:t>Selon un intervalle d’années;</a:t>
                  </a:r>
                  <a:endParaRPr/>
                </a:p>
                <a:p>
                  <a:pPr indent="-114300" lvl="1" marL="114300" marR="0" rtl="0" algn="l">
                    <a:lnSpc>
                      <a:spcPct val="90000"/>
                    </a:lnSpc>
                    <a:spcBef>
                      <a:spcPts val="195"/>
                    </a:spcBef>
                    <a:spcAft>
                      <a:spcPts val="0"/>
                    </a:spcAft>
                    <a:buClr>
                      <a:schemeClr val="dk1"/>
                    </a:buClr>
                    <a:buSzPts val="1300"/>
                    <a:buFont typeface="Calibri"/>
                    <a:buChar char="•"/>
                  </a:pPr>
                  <a:r>
                    <a:rPr b="0" i="0" lang="fr-FR" sz="1300" u="none" cap="none" strike="noStrike">
                      <a:solidFill>
                        <a:schemeClr val="dk1"/>
                      </a:solidFill>
                      <a:latin typeface="Calibri"/>
                      <a:ea typeface="Calibri"/>
                      <a:cs typeface="Calibri"/>
                      <a:sym typeface="Calibri"/>
                    </a:rPr>
                    <a:t>De 1980 à 2022</a:t>
                  </a:r>
                  <a:endParaRPr b="0" i="0" sz="1300" u="none" cap="none" strike="noStrike">
                    <a:solidFill>
                      <a:schemeClr val="dk1"/>
                    </a:solidFill>
                    <a:latin typeface="Calibri"/>
                    <a:ea typeface="Calibri"/>
                    <a:cs typeface="Calibri"/>
                    <a:sym typeface="Calibri"/>
                  </a:endParaRPr>
                </a:p>
              </p:txBody>
            </p:sp>
          </p:grpSp>
        </p:grpSp>
        <p:grpSp>
          <p:nvGrpSpPr>
            <p:cNvPr id="797" name="Google Shape;797;p58"/>
            <p:cNvGrpSpPr/>
            <p:nvPr/>
          </p:nvGrpSpPr>
          <p:grpSpPr>
            <a:xfrm>
              <a:off x="3362033" y="4366249"/>
              <a:ext cx="6387345" cy="1805522"/>
              <a:chOff x="0" y="380333"/>
              <a:chExt cx="6387345" cy="1805522"/>
            </a:xfrm>
          </p:grpSpPr>
          <p:sp>
            <p:nvSpPr>
              <p:cNvPr id="798" name="Google Shape;798;p58"/>
              <p:cNvSpPr/>
              <p:nvPr/>
            </p:nvSpPr>
            <p:spPr>
              <a:xfrm>
                <a:off x="1996" y="380333"/>
                <a:ext cx="1946144" cy="655346"/>
              </a:xfrm>
              <a:prstGeom prst="rect">
                <a:avLst/>
              </a:prstGeom>
              <a:gradFill>
                <a:gsLst>
                  <a:gs pos="0">
                    <a:srgbClr val="F08B54"/>
                  </a:gs>
                  <a:gs pos="50000">
                    <a:srgbClr val="F67A26"/>
                  </a:gs>
                  <a:gs pos="100000">
                    <a:srgbClr val="E36A1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8"/>
              <p:cNvSpPr txBox="1"/>
              <p:nvPr/>
            </p:nvSpPr>
            <p:spPr>
              <a:xfrm>
                <a:off x="1996" y="380333"/>
                <a:ext cx="1946144" cy="655346"/>
              </a:xfrm>
              <a:prstGeom prst="rect">
                <a:avLst/>
              </a:prstGeom>
              <a:noFill/>
              <a:ln>
                <a:noFill/>
              </a:ln>
            </p:spPr>
            <p:txBody>
              <a:bodyPr anchorCtr="0" anchor="ctr" bIns="52825" lIns="92450" spcFirstLastPara="1" rIns="92450" wrap="square" tIns="52825">
                <a:noAutofit/>
              </a:bodyPr>
              <a:lstStyle/>
              <a:p>
                <a:pPr indent="0" lvl="0" marL="0" marR="0" rtl="0" algn="ctr">
                  <a:lnSpc>
                    <a:spcPct val="90000"/>
                  </a:lnSpc>
                  <a:spcBef>
                    <a:spcPts val="0"/>
                  </a:spcBef>
                  <a:spcAft>
                    <a:spcPts val="0"/>
                  </a:spcAft>
                  <a:buClr>
                    <a:schemeClr val="lt1"/>
                  </a:buClr>
                  <a:buSzPts val="1300"/>
                  <a:buFont typeface="Calibri"/>
                  <a:buNone/>
                </a:pPr>
                <a:r>
                  <a:rPr lang="fr-FR" sz="1300">
                    <a:solidFill>
                      <a:schemeClr val="lt1"/>
                    </a:solidFill>
                    <a:latin typeface="Calibri"/>
                    <a:ea typeface="Calibri"/>
                    <a:cs typeface="Calibri"/>
                    <a:sym typeface="Calibri"/>
                  </a:rPr>
                  <a:t>Obtention de données pour un pays</a:t>
                </a:r>
                <a:endParaRPr/>
              </a:p>
            </p:txBody>
          </p:sp>
          <p:sp>
            <p:nvSpPr>
              <p:cNvPr id="800" name="Google Shape;800;p58"/>
              <p:cNvSpPr/>
              <p:nvPr/>
            </p:nvSpPr>
            <p:spPr>
              <a:xfrm>
                <a:off x="0" y="1043935"/>
                <a:ext cx="1946144" cy="1141920"/>
              </a:xfrm>
              <a:prstGeom prst="rect">
                <a:avLst/>
              </a:prstGeom>
              <a:solidFill>
                <a:srgbClr val="F7D5CB">
                  <a:alpha val="89803"/>
                </a:srgbClr>
              </a:solidFill>
              <a:ln cap="flat" cmpd="sng" w="9525">
                <a:solidFill>
                  <a:srgbClr val="F7D5CB">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8"/>
              <p:cNvSpPr txBox="1"/>
              <p:nvPr/>
            </p:nvSpPr>
            <p:spPr>
              <a:xfrm>
                <a:off x="0" y="1043935"/>
                <a:ext cx="1946144" cy="1141920"/>
              </a:xfrm>
              <a:prstGeom prst="rect">
                <a:avLst/>
              </a:prstGeom>
              <a:noFill/>
              <a:ln>
                <a:noFill/>
              </a:ln>
            </p:spPr>
            <p:txBody>
              <a:bodyPr anchorCtr="0" anchor="t" bIns="104000" lIns="69325" spcFirstLastPara="1" rIns="92450" wrap="square" tIns="69325">
                <a:noAutofit/>
              </a:bodyPr>
              <a:lstStyle/>
              <a:p>
                <a:pPr indent="-114300" lvl="1" marL="114300" marR="0" rtl="0" algn="l">
                  <a:lnSpc>
                    <a:spcPct val="90000"/>
                  </a:lnSpc>
                  <a:spcBef>
                    <a:spcPts val="0"/>
                  </a:spcBef>
                  <a:spcAft>
                    <a:spcPts val="0"/>
                  </a:spcAft>
                  <a:buClr>
                    <a:schemeClr val="dk1"/>
                  </a:buClr>
                  <a:buSzPts val="1300"/>
                  <a:buFont typeface="Calibri"/>
                  <a:buChar char="•"/>
                </a:pPr>
                <a:r>
                  <a:rPr b="0" i="0" lang="fr-FR" sz="1300" u="none" cap="none" strike="noStrike">
                    <a:solidFill>
                      <a:schemeClr val="dk1"/>
                    </a:solidFill>
                    <a:latin typeface="Calibri"/>
                    <a:ea typeface="Calibri"/>
                    <a:cs typeface="Calibri"/>
                    <a:sym typeface="Calibri"/>
                  </a:rPr>
                  <a:t>Selon une année;</a:t>
                </a:r>
                <a:endParaRPr/>
              </a:p>
              <a:p>
                <a:pPr indent="-114300" lvl="1" marL="114300" marR="0" rtl="0" algn="l">
                  <a:lnSpc>
                    <a:spcPct val="90000"/>
                  </a:lnSpc>
                  <a:spcBef>
                    <a:spcPts val="195"/>
                  </a:spcBef>
                  <a:spcAft>
                    <a:spcPts val="0"/>
                  </a:spcAft>
                  <a:buClr>
                    <a:schemeClr val="dk1"/>
                  </a:buClr>
                  <a:buSzPts val="1300"/>
                  <a:buFont typeface="Calibri"/>
                  <a:buChar char="•"/>
                </a:pPr>
                <a:r>
                  <a:rPr b="0" i="0" lang="fr-FR" sz="1300" u="none" cap="none" strike="noStrike">
                    <a:solidFill>
                      <a:schemeClr val="dk1"/>
                    </a:solidFill>
                    <a:latin typeface="Calibri"/>
                    <a:ea typeface="Calibri"/>
                    <a:cs typeface="Calibri"/>
                    <a:sym typeface="Calibri"/>
                  </a:rPr>
                  <a:t>Selon un intervalle d’années;</a:t>
                </a:r>
                <a:endParaRPr/>
              </a:p>
              <a:p>
                <a:pPr indent="-114300" lvl="1" marL="114300" marR="0" rtl="0" algn="l">
                  <a:lnSpc>
                    <a:spcPct val="90000"/>
                  </a:lnSpc>
                  <a:spcBef>
                    <a:spcPts val="195"/>
                  </a:spcBef>
                  <a:spcAft>
                    <a:spcPts val="0"/>
                  </a:spcAft>
                  <a:buClr>
                    <a:schemeClr val="dk1"/>
                  </a:buClr>
                  <a:buSzPts val="1300"/>
                  <a:buFont typeface="Calibri"/>
                  <a:buChar char="•"/>
                </a:pPr>
                <a:r>
                  <a:rPr b="0" i="0" lang="fr-FR" sz="1300" u="none" cap="none" strike="noStrike">
                    <a:solidFill>
                      <a:schemeClr val="dk1"/>
                    </a:solidFill>
                    <a:latin typeface="Calibri"/>
                    <a:ea typeface="Calibri"/>
                    <a:cs typeface="Calibri"/>
                    <a:sym typeface="Calibri"/>
                  </a:rPr>
                  <a:t>Selon un critère économique</a:t>
                </a:r>
                <a:endParaRPr/>
              </a:p>
            </p:txBody>
          </p:sp>
          <p:sp>
            <p:nvSpPr>
              <p:cNvPr id="802" name="Google Shape;802;p58"/>
              <p:cNvSpPr/>
              <p:nvPr/>
            </p:nvSpPr>
            <p:spPr>
              <a:xfrm>
                <a:off x="2220600" y="380333"/>
                <a:ext cx="1946144" cy="655346"/>
              </a:xfrm>
              <a:prstGeom prst="rect">
                <a:avLst/>
              </a:prstGeom>
              <a:gradFill>
                <a:gsLst>
                  <a:gs pos="0">
                    <a:srgbClr val="AFAFAF"/>
                  </a:gs>
                  <a:gs pos="50000">
                    <a:schemeClr val="accent3"/>
                  </a:gs>
                  <a:gs pos="100000">
                    <a:srgbClr val="919191"/>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8"/>
              <p:cNvSpPr txBox="1"/>
              <p:nvPr/>
            </p:nvSpPr>
            <p:spPr>
              <a:xfrm>
                <a:off x="2220600" y="380333"/>
                <a:ext cx="1946144" cy="655346"/>
              </a:xfrm>
              <a:prstGeom prst="rect">
                <a:avLst/>
              </a:prstGeom>
              <a:noFill/>
              <a:ln>
                <a:noFill/>
              </a:ln>
            </p:spPr>
            <p:txBody>
              <a:bodyPr anchorCtr="0" anchor="ctr" bIns="52825" lIns="92450" spcFirstLastPara="1" rIns="92450" wrap="square" tIns="52825">
                <a:noAutofit/>
              </a:bodyPr>
              <a:lstStyle/>
              <a:p>
                <a:pPr indent="0" lvl="0" marL="0" marR="0" rtl="0" algn="ctr">
                  <a:lnSpc>
                    <a:spcPct val="90000"/>
                  </a:lnSpc>
                  <a:spcBef>
                    <a:spcPts val="0"/>
                  </a:spcBef>
                  <a:spcAft>
                    <a:spcPts val="0"/>
                  </a:spcAft>
                  <a:buClr>
                    <a:schemeClr val="lt1"/>
                  </a:buClr>
                  <a:buSzPts val="1300"/>
                  <a:buFont typeface="Calibri"/>
                  <a:buNone/>
                </a:pPr>
                <a:r>
                  <a:rPr lang="fr-FR" sz="1300">
                    <a:solidFill>
                      <a:schemeClr val="lt1"/>
                    </a:solidFill>
                    <a:latin typeface="Calibri"/>
                    <a:ea typeface="Calibri"/>
                    <a:cs typeface="Calibri"/>
                    <a:sym typeface="Calibri"/>
                  </a:rPr>
                  <a:t>Obtention de données pour les pays d’une même région</a:t>
                </a:r>
                <a:endParaRPr/>
              </a:p>
            </p:txBody>
          </p:sp>
          <p:sp>
            <p:nvSpPr>
              <p:cNvPr id="804" name="Google Shape;804;p58"/>
              <p:cNvSpPr/>
              <p:nvPr/>
            </p:nvSpPr>
            <p:spPr>
              <a:xfrm>
                <a:off x="2220600" y="1035679"/>
                <a:ext cx="1946144" cy="1141920"/>
              </a:xfrm>
              <a:prstGeom prst="rect">
                <a:avLst/>
              </a:prstGeom>
              <a:solidFill>
                <a:srgbClr val="E0E0E0">
                  <a:alpha val="89803"/>
                </a:srgbClr>
              </a:solidFill>
              <a:ln cap="flat" cmpd="sng" w="9525">
                <a:solidFill>
                  <a:srgbClr val="E0E0E0">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8"/>
              <p:cNvSpPr txBox="1"/>
              <p:nvPr/>
            </p:nvSpPr>
            <p:spPr>
              <a:xfrm>
                <a:off x="2220600" y="1035679"/>
                <a:ext cx="1946144" cy="1141920"/>
              </a:xfrm>
              <a:prstGeom prst="rect">
                <a:avLst/>
              </a:prstGeom>
              <a:noFill/>
              <a:ln>
                <a:noFill/>
              </a:ln>
            </p:spPr>
            <p:txBody>
              <a:bodyPr anchorCtr="0" anchor="t" bIns="104000" lIns="69325" spcFirstLastPara="1" rIns="92450" wrap="square" tIns="69325">
                <a:noAutofit/>
              </a:bodyPr>
              <a:lstStyle/>
              <a:p>
                <a:pPr indent="-114300" lvl="1" marL="114300" marR="0" rtl="0" algn="l">
                  <a:lnSpc>
                    <a:spcPct val="90000"/>
                  </a:lnSpc>
                  <a:spcBef>
                    <a:spcPts val="0"/>
                  </a:spcBef>
                  <a:spcAft>
                    <a:spcPts val="0"/>
                  </a:spcAft>
                  <a:buClr>
                    <a:schemeClr val="dk1"/>
                  </a:buClr>
                  <a:buSzPts val="1300"/>
                  <a:buFont typeface="Calibri"/>
                  <a:buChar char="•"/>
                </a:pPr>
                <a:r>
                  <a:rPr b="0" i="0" lang="fr-FR" sz="1300" u="none" cap="none" strike="noStrike">
                    <a:solidFill>
                      <a:schemeClr val="dk1"/>
                    </a:solidFill>
                    <a:latin typeface="Calibri"/>
                    <a:ea typeface="Calibri"/>
                    <a:cs typeface="Calibri"/>
                    <a:sym typeface="Calibri"/>
                  </a:rPr>
                  <a:t>Selon une année;</a:t>
                </a:r>
                <a:endParaRPr/>
              </a:p>
              <a:p>
                <a:pPr indent="-114300" lvl="1" marL="114300" marR="0" rtl="0" algn="l">
                  <a:lnSpc>
                    <a:spcPct val="90000"/>
                  </a:lnSpc>
                  <a:spcBef>
                    <a:spcPts val="195"/>
                  </a:spcBef>
                  <a:spcAft>
                    <a:spcPts val="0"/>
                  </a:spcAft>
                  <a:buClr>
                    <a:schemeClr val="dk1"/>
                  </a:buClr>
                  <a:buSzPts val="1300"/>
                  <a:buFont typeface="Calibri"/>
                  <a:buChar char="•"/>
                </a:pPr>
                <a:r>
                  <a:rPr b="0" i="0" lang="fr-FR" sz="1300" u="none" cap="none" strike="noStrike">
                    <a:solidFill>
                      <a:schemeClr val="dk1"/>
                    </a:solidFill>
                    <a:latin typeface="Calibri"/>
                    <a:ea typeface="Calibri"/>
                    <a:cs typeface="Calibri"/>
                    <a:sym typeface="Calibri"/>
                  </a:rPr>
                  <a:t>Selon un intervalle d’années;</a:t>
                </a:r>
                <a:endParaRPr/>
              </a:p>
              <a:p>
                <a:pPr indent="-114300" lvl="1" marL="114300" marR="0" rtl="0" algn="l">
                  <a:lnSpc>
                    <a:spcPct val="90000"/>
                  </a:lnSpc>
                  <a:spcBef>
                    <a:spcPts val="195"/>
                  </a:spcBef>
                  <a:spcAft>
                    <a:spcPts val="0"/>
                  </a:spcAft>
                  <a:buClr>
                    <a:schemeClr val="dk1"/>
                  </a:buClr>
                  <a:buSzPts val="1300"/>
                  <a:buFont typeface="Calibri"/>
                  <a:buChar char="•"/>
                </a:pPr>
                <a:r>
                  <a:rPr b="0" i="0" lang="fr-FR" sz="1300" u="none" cap="none" strike="noStrike">
                    <a:solidFill>
                      <a:schemeClr val="dk1"/>
                    </a:solidFill>
                    <a:latin typeface="Calibri"/>
                    <a:ea typeface="Calibri"/>
                    <a:cs typeface="Calibri"/>
                    <a:sym typeface="Calibri"/>
                  </a:rPr>
                  <a:t>Selon un critère économique</a:t>
                </a:r>
                <a:endParaRPr/>
              </a:p>
            </p:txBody>
          </p:sp>
          <p:sp>
            <p:nvSpPr>
              <p:cNvPr id="806" name="Google Shape;806;p58"/>
              <p:cNvSpPr/>
              <p:nvPr/>
            </p:nvSpPr>
            <p:spPr>
              <a:xfrm>
                <a:off x="4439205" y="380333"/>
                <a:ext cx="1946144" cy="655346"/>
              </a:xfrm>
              <a:prstGeom prst="rect">
                <a:avLst/>
              </a:prstGeom>
              <a:gradFill>
                <a:gsLst>
                  <a:gs pos="0">
                    <a:srgbClr val="FFC647"/>
                  </a:gs>
                  <a:gs pos="50000">
                    <a:srgbClr val="FFC600"/>
                  </a:gs>
                  <a:gs pos="100000">
                    <a:srgbClr val="E3B40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8"/>
              <p:cNvSpPr txBox="1"/>
              <p:nvPr/>
            </p:nvSpPr>
            <p:spPr>
              <a:xfrm>
                <a:off x="4439205" y="380333"/>
                <a:ext cx="1946144" cy="655346"/>
              </a:xfrm>
              <a:prstGeom prst="rect">
                <a:avLst/>
              </a:prstGeom>
              <a:noFill/>
              <a:ln>
                <a:noFill/>
              </a:ln>
            </p:spPr>
            <p:txBody>
              <a:bodyPr anchorCtr="0" anchor="ctr" bIns="52825" lIns="92450" spcFirstLastPara="1" rIns="92450" wrap="square" tIns="52825">
                <a:noAutofit/>
              </a:bodyPr>
              <a:lstStyle/>
              <a:p>
                <a:pPr indent="0" lvl="0" marL="0" marR="0" rtl="0" algn="just">
                  <a:lnSpc>
                    <a:spcPct val="90000"/>
                  </a:lnSpc>
                  <a:spcBef>
                    <a:spcPts val="0"/>
                  </a:spcBef>
                  <a:spcAft>
                    <a:spcPts val="0"/>
                  </a:spcAft>
                  <a:buClr>
                    <a:schemeClr val="lt1"/>
                  </a:buClr>
                  <a:buSzPts val="1300"/>
                  <a:buFont typeface="Calibri"/>
                  <a:buNone/>
                </a:pPr>
                <a:r>
                  <a:rPr lang="fr-FR" sz="1300">
                    <a:solidFill>
                      <a:schemeClr val="lt1"/>
                    </a:solidFill>
                    <a:latin typeface="Calibri"/>
                    <a:ea typeface="Calibri"/>
                    <a:cs typeface="Calibri"/>
                    <a:sym typeface="Calibri"/>
                  </a:rPr>
                  <a:t>Obtention de données pour les pays de même communauté linguistique </a:t>
                </a:r>
                <a:endParaRPr/>
              </a:p>
            </p:txBody>
          </p:sp>
          <p:sp>
            <p:nvSpPr>
              <p:cNvPr id="808" name="Google Shape;808;p58"/>
              <p:cNvSpPr/>
              <p:nvPr/>
            </p:nvSpPr>
            <p:spPr>
              <a:xfrm>
                <a:off x="4441201" y="1006218"/>
                <a:ext cx="1946144" cy="1141920"/>
              </a:xfrm>
              <a:prstGeom prst="rect">
                <a:avLst/>
              </a:prstGeom>
              <a:solidFill>
                <a:srgbClr val="FFE8CA">
                  <a:alpha val="89803"/>
                </a:srgbClr>
              </a:solidFill>
              <a:ln cap="flat" cmpd="sng" w="9525">
                <a:solidFill>
                  <a:srgbClr val="FFE8C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8"/>
              <p:cNvSpPr txBox="1"/>
              <p:nvPr/>
            </p:nvSpPr>
            <p:spPr>
              <a:xfrm>
                <a:off x="4441201" y="1006218"/>
                <a:ext cx="1946144" cy="1141920"/>
              </a:xfrm>
              <a:prstGeom prst="rect">
                <a:avLst/>
              </a:prstGeom>
              <a:noFill/>
              <a:ln>
                <a:noFill/>
              </a:ln>
            </p:spPr>
            <p:txBody>
              <a:bodyPr anchorCtr="0" anchor="t" bIns="104000" lIns="69325" spcFirstLastPara="1" rIns="92450" wrap="square" tIns="69325">
                <a:noAutofit/>
              </a:bodyPr>
              <a:lstStyle/>
              <a:p>
                <a:pPr indent="-114300" lvl="1" marL="114300" marR="0" rtl="0" algn="l">
                  <a:lnSpc>
                    <a:spcPct val="90000"/>
                  </a:lnSpc>
                  <a:spcBef>
                    <a:spcPts val="0"/>
                  </a:spcBef>
                  <a:spcAft>
                    <a:spcPts val="0"/>
                  </a:spcAft>
                  <a:buClr>
                    <a:schemeClr val="dk1"/>
                  </a:buClr>
                  <a:buSzPts val="1300"/>
                  <a:buFont typeface="Calibri"/>
                  <a:buChar char="•"/>
                </a:pPr>
                <a:r>
                  <a:rPr b="0" i="0" lang="fr-FR" sz="1300" u="none" cap="none" strike="noStrike">
                    <a:solidFill>
                      <a:schemeClr val="dk1"/>
                    </a:solidFill>
                    <a:latin typeface="Calibri"/>
                    <a:ea typeface="Calibri"/>
                    <a:cs typeface="Calibri"/>
                    <a:sym typeface="Calibri"/>
                  </a:rPr>
                  <a:t>Selon une année;</a:t>
                </a:r>
                <a:endParaRPr/>
              </a:p>
              <a:p>
                <a:pPr indent="-114300" lvl="1" marL="114300" marR="0" rtl="0" algn="l">
                  <a:lnSpc>
                    <a:spcPct val="90000"/>
                  </a:lnSpc>
                  <a:spcBef>
                    <a:spcPts val="195"/>
                  </a:spcBef>
                  <a:spcAft>
                    <a:spcPts val="0"/>
                  </a:spcAft>
                  <a:buClr>
                    <a:schemeClr val="dk1"/>
                  </a:buClr>
                  <a:buSzPts val="1300"/>
                  <a:buFont typeface="Calibri"/>
                  <a:buChar char="•"/>
                </a:pPr>
                <a:r>
                  <a:rPr b="0" i="0" lang="fr-FR" sz="1300" u="none" cap="none" strike="noStrike">
                    <a:solidFill>
                      <a:schemeClr val="dk1"/>
                    </a:solidFill>
                    <a:latin typeface="Calibri"/>
                    <a:ea typeface="Calibri"/>
                    <a:cs typeface="Calibri"/>
                    <a:sym typeface="Calibri"/>
                  </a:rPr>
                  <a:t>Selon un intervalle d’années;</a:t>
                </a:r>
                <a:endParaRPr/>
              </a:p>
              <a:p>
                <a:pPr indent="-114300" lvl="1" marL="114300" marR="0" rtl="0" algn="l">
                  <a:lnSpc>
                    <a:spcPct val="90000"/>
                  </a:lnSpc>
                  <a:spcBef>
                    <a:spcPts val="195"/>
                  </a:spcBef>
                  <a:spcAft>
                    <a:spcPts val="0"/>
                  </a:spcAft>
                  <a:buClr>
                    <a:schemeClr val="dk1"/>
                  </a:buClr>
                  <a:buSzPts val="1300"/>
                  <a:buFont typeface="Calibri"/>
                  <a:buChar char="•"/>
                </a:pPr>
                <a:r>
                  <a:rPr b="0" i="0" lang="fr-FR" sz="1300" u="none" cap="none" strike="noStrike">
                    <a:solidFill>
                      <a:schemeClr val="dk1"/>
                    </a:solidFill>
                    <a:latin typeface="Calibri"/>
                    <a:ea typeface="Calibri"/>
                    <a:cs typeface="Calibri"/>
                    <a:sym typeface="Calibri"/>
                  </a:rPr>
                  <a:t>Selon un critère économique</a:t>
                </a:r>
                <a:endParaRPr/>
              </a:p>
            </p:txBody>
          </p:sp>
        </p:grpSp>
      </p:grpSp>
      <p:sp>
        <p:nvSpPr>
          <p:cNvPr id="810" name="Google Shape;810;p58"/>
          <p:cNvSpPr txBox="1"/>
          <p:nvPr>
            <p:ph idx="12" type="sldNum"/>
          </p:nvPr>
        </p:nvSpPr>
        <p:spPr>
          <a:xfrm>
            <a:off x="9407096" y="19033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816" name="Google Shape;816;p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817" name="Google Shape;817;p59"/>
          <p:cNvSpPr/>
          <p:nvPr/>
        </p:nvSpPr>
        <p:spPr>
          <a:xfrm>
            <a:off x="2571476" y="365126"/>
            <a:ext cx="7101914" cy="2233696"/>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4400">
                <a:solidFill>
                  <a:schemeClr val="lt1"/>
                </a:solidFill>
                <a:latin typeface="Calibri"/>
                <a:ea typeface="Calibri"/>
                <a:cs typeface="Calibri"/>
                <a:sym typeface="Calibri"/>
              </a:rPr>
              <a:t>CONCLUSION</a:t>
            </a:r>
            <a:endParaRPr/>
          </a:p>
        </p:txBody>
      </p:sp>
      <p:sp>
        <p:nvSpPr>
          <p:cNvPr id="818" name="Google Shape;818;p59"/>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cxnSp>
        <p:nvCxnSpPr>
          <p:cNvPr id="819" name="Google Shape;819;p59"/>
          <p:cNvCxnSpPr/>
          <p:nvPr/>
        </p:nvCxnSpPr>
        <p:spPr>
          <a:xfrm>
            <a:off x="55153" y="3086100"/>
            <a:ext cx="12192000" cy="0"/>
          </a:xfrm>
          <a:prstGeom prst="straightConnector1">
            <a:avLst/>
          </a:prstGeom>
          <a:noFill/>
          <a:ln cap="flat" cmpd="sng" w="57150">
            <a:solidFill>
              <a:schemeClr val="accent1"/>
            </a:solidFill>
            <a:prstDash val="solid"/>
            <a:miter lim="800000"/>
            <a:headEnd len="sm" w="sm" type="none"/>
            <a:tailEnd len="sm" w="sm" type="none"/>
          </a:ln>
        </p:spPr>
      </p:cxnSp>
      <p:cxnSp>
        <p:nvCxnSpPr>
          <p:cNvPr id="820" name="Google Shape;820;p59"/>
          <p:cNvCxnSpPr/>
          <p:nvPr/>
        </p:nvCxnSpPr>
        <p:spPr>
          <a:xfrm>
            <a:off x="0" y="6076951"/>
            <a:ext cx="12192000" cy="0"/>
          </a:xfrm>
          <a:prstGeom prst="straightConnector1">
            <a:avLst/>
          </a:prstGeom>
          <a:noFill/>
          <a:ln cap="flat" cmpd="sng" w="57150">
            <a:solidFill>
              <a:schemeClr val="accent1"/>
            </a:solidFill>
            <a:prstDash val="solid"/>
            <a:miter lim="800000"/>
            <a:headEnd len="sm" w="sm" type="none"/>
            <a:tailEnd len="sm" w="sm" type="none"/>
          </a:ln>
        </p:spPr>
      </p:cxnSp>
      <p:sp>
        <p:nvSpPr>
          <p:cNvPr id="821" name="Google Shape;821;p59"/>
          <p:cNvSpPr/>
          <p:nvPr/>
        </p:nvSpPr>
        <p:spPr>
          <a:xfrm>
            <a:off x="136685" y="433200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2" name="Google Shape;822;p59"/>
          <p:cNvSpPr/>
          <p:nvPr/>
        </p:nvSpPr>
        <p:spPr>
          <a:xfrm>
            <a:off x="1552300"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3" name="Google Shape;823;p59"/>
          <p:cNvSpPr/>
          <p:nvPr/>
        </p:nvSpPr>
        <p:spPr>
          <a:xfrm>
            <a:off x="3200801"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4" name="Google Shape;824;p59"/>
          <p:cNvSpPr/>
          <p:nvPr/>
        </p:nvSpPr>
        <p:spPr>
          <a:xfrm>
            <a:off x="4759208"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5" name="Google Shape;825;p59"/>
          <p:cNvSpPr/>
          <p:nvPr/>
        </p:nvSpPr>
        <p:spPr>
          <a:xfrm>
            <a:off x="6317615"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6" name="Google Shape;826;p59"/>
          <p:cNvSpPr/>
          <p:nvPr/>
        </p:nvSpPr>
        <p:spPr>
          <a:xfrm>
            <a:off x="7876022"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7" name="Google Shape;827;p59"/>
          <p:cNvSpPr/>
          <p:nvPr/>
        </p:nvSpPr>
        <p:spPr>
          <a:xfrm>
            <a:off x="9434429" y="434657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8" name="Google Shape;828;p59"/>
          <p:cNvSpPr/>
          <p:nvPr/>
        </p:nvSpPr>
        <p:spPr>
          <a:xfrm>
            <a:off x="11056193" y="4332006"/>
            <a:ext cx="1019175" cy="699063"/>
          </a:xfrm>
          <a:prstGeom prst="star5">
            <a:avLst>
              <a:gd fmla="val 19098" name="adj"/>
              <a:gd fmla="val 105146" name="hf"/>
              <a:gd fmla="val 110557" name="vf"/>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6"/>
          <p:cNvSpPr txBox="1"/>
          <p:nvPr>
            <p:ph type="title"/>
          </p:nvPr>
        </p:nvSpPr>
        <p:spPr>
          <a:xfrm>
            <a:off x="950495" y="235474"/>
            <a:ext cx="10515600" cy="8874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166" name="Google Shape;166;p6"/>
          <p:cNvSpPr txBox="1"/>
          <p:nvPr>
            <p:ph idx="1" type="body"/>
          </p:nvPr>
        </p:nvSpPr>
        <p:spPr>
          <a:xfrm>
            <a:off x="-1713" y="1672358"/>
            <a:ext cx="7493376" cy="516801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2300"/>
              <a:buNone/>
            </a:pPr>
            <a:r>
              <a:t/>
            </a:r>
            <a:endParaRPr sz="2300"/>
          </a:p>
          <a:p>
            <a:pPr indent="0" lvl="0" marL="0" rtl="0" algn="just">
              <a:lnSpc>
                <a:spcPct val="100000"/>
              </a:lnSpc>
              <a:spcBef>
                <a:spcPts val="1000"/>
              </a:spcBef>
              <a:spcAft>
                <a:spcPts val="0"/>
              </a:spcAft>
              <a:buClr>
                <a:schemeClr val="dk1"/>
              </a:buClr>
              <a:buSzPts val="2300"/>
              <a:buNone/>
            </a:pPr>
            <a:r>
              <a:t/>
            </a:r>
            <a:endParaRPr sz="2300"/>
          </a:p>
        </p:txBody>
      </p:sp>
      <p:sp>
        <p:nvSpPr>
          <p:cNvPr id="167" name="Google Shape;167;p6"/>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168" name="Google Shape;168;p6"/>
          <p:cNvSpPr/>
          <p:nvPr/>
        </p:nvSpPr>
        <p:spPr>
          <a:xfrm>
            <a:off x="2815002" y="92400"/>
            <a:ext cx="7083575" cy="1030548"/>
          </a:xfrm>
          <a:prstGeom prst="roundRect">
            <a:avLst>
              <a:gd fmla="val 16667" name="adj"/>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a:effectLst>
            <a:reflection blurRad="0" dir="0" dist="0" endA="300" endPos="35000" kx="0" rotWithShape="0" algn="bl" stA="52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fr-FR" sz="3000" u="none" cap="none" strike="noStrike">
                <a:solidFill>
                  <a:schemeClr val="dk1"/>
                </a:solidFill>
                <a:latin typeface="Calibri"/>
                <a:ea typeface="Calibri"/>
                <a:cs typeface="Calibri"/>
                <a:sym typeface="Calibri"/>
              </a:rPr>
              <a:t>OUTILS/PLATEFORMES POUR L’OBTENTION ET LE PRETRAITEMENT DES DONNEES</a:t>
            </a:r>
            <a:endParaRPr/>
          </a:p>
        </p:txBody>
      </p:sp>
      <p:pic>
        <p:nvPicPr>
          <p:cNvPr descr="Coussin décoratif Red ballon pour la fête, anniversaire - FR.PIXERS.BE" id="169" name="Google Shape;169;p6"/>
          <p:cNvPicPr preferRelativeResize="0"/>
          <p:nvPr/>
        </p:nvPicPr>
        <p:blipFill rotWithShape="1">
          <a:blip r:embed="rId3">
            <a:alphaModFix/>
          </a:blip>
          <a:srcRect b="0" l="0" r="0" t="0"/>
          <a:stretch/>
        </p:blipFill>
        <p:spPr>
          <a:xfrm>
            <a:off x="9898577" y="67229"/>
            <a:ext cx="933450" cy="1223963"/>
          </a:xfrm>
          <a:prstGeom prst="rect">
            <a:avLst/>
          </a:prstGeom>
          <a:noFill/>
          <a:ln>
            <a:noFill/>
          </a:ln>
        </p:spPr>
      </p:pic>
      <p:pic>
        <p:nvPicPr>
          <p:cNvPr descr="Coussin décoratif Red ballon pour la fête, anniversaire - FR.PIXERS.BE" id="170" name="Google Shape;170;p6"/>
          <p:cNvPicPr preferRelativeResize="0"/>
          <p:nvPr/>
        </p:nvPicPr>
        <p:blipFill rotWithShape="1">
          <a:blip r:embed="rId3">
            <a:alphaModFix/>
          </a:blip>
          <a:srcRect b="0" l="0" r="0" t="0"/>
          <a:stretch/>
        </p:blipFill>
        <p:spPr>
          <a:xfrm>
            <a:off x="1826698" y="17632"/>
            <a:ext cx="933450" cy="1223963"/>
          </a:xfrm>
          <a:prstGeom prst="rect">
            <a:avLst/>
          </a:prstGeom>
          <a:noFill/>
          <a:ln>
            <a:noFill/>
          </a:ln>
        </p:spPr>
      </p:pic>
      <p:sp>
        <p:nvSpPr>
          <p:cNvPr id="171" name="Google Shape;171;p6"/>
          <p:cNvSpPr/>
          <p:nvPr/>
        </p:nvSpPr>
        <p:spPr>
          <a:xfrm>
            <a:off x="4371975" y="2767013"/>
            <a:ext cx="3448050" cy="13239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2" name="Google Shape;172;p6"/>
          <p:cNvPicPr preferRelativeResize="0"/>
          <p:nvPr/>
        </p:nvPicPr>
        <p:blipFill rotWithShape="1">
          <a:blip r:embed="rId4">
            <a:alphaModFix/>
          </a:blip>
          <a:srcRect b="0" l="0" r="0" t="0"/>
          <a:stretch/>
        </p:blipFill>
        <p:spPr>
          <a:xfrm>
            <a:off x="296924" y="3429000"/>
            <a:ext cx="5191007" cy="1993232"/>
          </a:xfrm>
          <a:prstGeom prst="rect">
            <a:avLst/>
          </a:prstGeom>
          <a:noFill/>
          <a:ln>
            <a:noFill/>
          </a:ln>
        </p:spPr>
      </p:pic>
      <p:pic>
        <p:nvPicPr>
          <p:cNvPr id="173" name="Google Shape;173;p6"/>
          <p:cNvPicPr preferRelativeResize="0"/>
          <p:nvPr/>
        </p:nvPicPr>
        <p:blipFill rotWithShape="1">
          <a:blip r:embed="rId5">
            <a:alphaModFix/>
          </a:blip>
          <a:srcRect b="0" l="0" r="0" t="0"/>
          <a:stretch/>
        </p:blipFill>
        <p:spPr>
          <a:xfrm>
            <a:off x="7990681" y="2513126"/>
            <a:ext cx="3576032" cy="357603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834" name="Google Shape;834;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835" name="Google Shape;835;p60"/>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61"/>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descr="сричка Релаксиращ Движеща сила what s the net worth in usd of bic sosiete  Зареден насърчаване природа" id="841" name="Google Shape;841;p61"/>
          <p:cNvPicPr preferRelativeResize="0"/>
          <p:nvPr/>
        </p:nvPicPr>
        <p:blipFill rotWithShape="1">
          <a:blip r:embed="rId3">
            <a:alphaModFix/>
          </a:blip>
          <a:srcRect b="0" l="0" r="0" t="0"/>
          <a:stretch/>
        </p:blipFill>
        <p:spPr>
          <a:xfrm>
            <a:off x="1" y="0"/>
            <a:ext cx="3855404" cy="2895837"/>
          </a:xfrm>
          <a:prstGeom prst="rect">
            <a:avLst/>
          </a:prstGeom>
          <a:noFill/>
          <a:ln>
            <a:noFill/>
          </a:ln>
        </p:spPr>
      </p:pic>
      <p:sp>
        <p:nvSpPr>
          <p:cNvPr id="842" name="Google Shape;842;p61"/>
          <p:cNvSpPr txBox="1"/>
          <p:nvPr>
            <p:ph type="title"/>
          </p:nvPr>
        </p:nvSpPr>
        <p:spPr>
          <a:xfrm>
            <a:off x="3548346" y="785136"/>
            <a:ext cx="7664777"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5400"/>
              <a:buFont typeface="Calibri"/>
              <a:buNone/>
            </a:pPr>
            <a:r>
              <a:rPr lang="fr-FR" sz="5400"/>
              <a:t>Merci pour votre</a:t>
            </a:r>
            <a:br>
              <a:rPr lang="fr-FR" sz="5400"/>
            </a:br>
            <a:r>
              <a:rPr lang="fr-FR" sz="5400"/>
              <a:t> attention !!</a:t>
            </a:r>
            <a:endParaRPr sz="5400"/>
          </a:p>
        </p:txBody>
      </p:sp>
    </p:spTree>
  </p:cSld>
  <p:clrMapOvr>
    <a:masterClrMapping/>
  </p:clrMapOvr>
  <mc:AlternateContent>
    <mc:Choice Requires="p14">
      <p:transition spd="slow" p14:dur="1300">
        <p14:pan dir="u"/>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180" name="Google Shape;180;p7"/>
          <p:cNvSpPr txBox="1"/>
          <p:nvPr>
            <p:ph idx="1" type="body"/>
          </p:nvPr>
        </p:nvSpPr>
        <p:spPr>
          <a:xfrm>
            <a:off x="0" y="1325897"/>
            <a:ext cx="5919537" cy="547177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181" name="Google Shape;181;p7"/>
          <p:cNvSpPr txBox="1"/>
          <p:nvPr>
            <p:ph idx="12" type="sldNum"/>
          </p:nvPr>
        </p:nvSpPr>
        <p:spPr>
          <a:xfrm>
            <a:off x="9448800" y="646625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182" name="Google Shape;182;p7"/>
          <p:cNvSpPr/>
          <p:nvPr/>
        </p:nvSpPr>
        <p:spPr>
          <a:xfrm>
            <a:off x="4711910" y="60325"/>
            <a:ext cx="3357270" cy="960771"/>
          </a:xfrm>
          <a:prstGeom prst="flowChartTerminator">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3300">
                <a:solidFill>
                  <a:schemeClr val="dk1"/>
                </a:solidFill>
                <a:latin typeface="Calibri"/>
                <a:ea typeface="Calibri"/>
                <a:cs typeface="Calibri"/>
                <a:sym typeface="Calibri"/>
              </a:rPr>
              <a:t>KAGGLE</a:t>
            </a:r>
            <a:endParaRPr/>
          </a:p>
        </p:txBody>
      </p:sp>
      <p:sp>
        <p:nvSpPr>
          <p:cNvPr id="183" name="Google Shape;183;p7"/>
          <p:cNvSpPr/>
          <p:nvPr/>
        </p:nvSpPr>
        <p:spPr>
          <a:xfrm>
            <a:off x="177418" y="1268026"/>
            <a:ext cx="5698462" cy="5471778"/>
          </a:xfrm>
          <a:prstGeom prst="roundRect">
            <a:avLst>
              <a:gd fmla="val 16667" name="adj"/>
            </a:avLst>
          </a:prstGeom>
          <a:solidFill>
            <a:srgbClr val="F2F2F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000"/>
              <a:buFont typeface="Calibri"/>
              <a:buNone/>
            </a:pPr>
            <a:r>
              <a:t/>
            </a:r>
            <a:endParaRPr sz="4000">
              <a:solidFill>
                <a:srgbClr val="FF0000"/>
              </a:solidFill>
              <a:latin typeface="Calibri"/>
              <a:ea typeface="Calibri"/>
              <a:cs typeface="Calibri"/>
              <a:sym typeface="Calibri"/>
            </a:endParaRPr>
          </a:p>
          <a:p>
            <a:pPr indent="0" lvl="0" marL="0" marR="0" rtl="0" algn="ctr">
              <a:spcBef>
                <a:spcPts val="0"/>
              </a:spcBef>
              <a:spcAft>
                <a:spcPts val="0"/>
              </a:spcAft>
              <a:buClr>
                <a:schemeClr val="dk1"/>
              </a:buClr>
              <a:buSzPts val="4000"/>
              <a:buFont typeface="Calibri"/>
              <a:buNone/>
            </a:pPr>
            <a:r>
              <a:t/>
            </a:r>
            <a:endParaRPr sz="4000">
              <a:solidFill>
                <a:srgbClr val="FF0000"/>
              </a:solidFill>
              <a:latin typeface="Calibri"/>
              <a:ea typeface="Calibri"/>
              <a:cs typeface="Calibri"/>
              <a:sym typeface="Calibri"/>
            </a:endParaRPr>
          </a:p>
          <a:p>
            <a:pPr indent="0" lvl="0" marL="0" marR="0" rtl="0" algn="ctr">
              <a:spcBef>
                <a:spcPts val="0"/>
              </a:spcBef>
              <a:spcAft>
                <a:spcPts val="0"/>
              </a:spcAft>
              <a:buClr>
                <a:srgbClr val="FF0000"/>
              </a:buClr>
              <a:buSzPts val="4000"/>
              <a:buFont typeface="Calibri"/>
              <a:buNone/>
            </a:pPr>
            <a:r>
              <a:rPr lang="fr-FR" sz="4000" u="sng">
                <a:solidFill>
                  <a:srgbClr val="FF0000"/>
                </a:solidFill>
                <a:latin typeface="Calibri"/>
                <a:ea typeface="Calibri"/>
                <a:cs typeface="Calibri"/>
                <a:sym typeface="Calibri"/>
              </a:rPr>
              <a:t>DEFINITION</a:t>
            </a:r>
            <a:endParaRPr/>
          </a:p>
          <a:p>
            <a:pPr indent="0" lvl="0" marL="0" marR="0" rtl="0" algn="ctr">
              <a:spcBef>
                <a:spcPts val="0"/>
              </a:spcBef>
              <a:spcAft>
                <a:spcPts val="0"/>
              </a:spcAft>
              <a:buClr>
                <a:schemeClr val="dk1"/>
              </a:buClr>
              <a:buSzPts val="4000"/>
              <a:buFont typeface="Calibri"/>
              <a:buNone/>
            </a:pPr>
            <a:r>
              <a:t/>
            </a:r>
            <a:endParaRPr sz="4000">
              <a:solidFill>
                <a:schemeClr val="lt1"/>
              </a:solidFill>
              <a:latin typeface="Calibri"/>
              <a:ea typeface="Calibri"/>
              <a:cs typeface="Calibri"/>
              <a:sym typeface="Calibri"/>
            </a:endParaRPr>
          </a:p>
          <a:p>
            <a:pPr indent="-203200" lvl="0" marL="0" marR="0" rtl="0" algn="l">
              <a:spcBef>
                <a:spcPts val="0"/>
              </a:spcBef>
              <a:spcAft>
                <a:spcPts val="0"/>
              </a:spcAft>
              <a:buClr>
                <a:schemeClr val="dk1"/>
              </a:buClr>
              <a:buSzPts val="3200"/>
              <a:buFont typeface="Noto Sans Symbols"/>
              <a:buChar char="▪"/>
            </a:pPr>
            <a:r>
              <a:rPr lang="fr-FR" sz="3200">
                <a:solidFill>
                  <a:schemeClr val="dk1"/>
                </a:solidFill>
                <a:latin typeface="Calibri"/>
                <a:ea typeface="Calibri"/>
                <a:cs typeface="Calibri"/>
                <a:sym typeface="Calibri"/>
              </a:rPr>
              <a:t>Plateforme web;</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203200" lvl="0" marL="0" marR="0" rtl="0" algn="l">
              <a:spcBef>
                <a:spcPts val="0"/>
              </a:spcBef>
              <a:spcAft>
                <a:spcPts val="0"/>
              </a:spcAft>
              <a:buClr>
                <a:schemeClr val="dk1"/>
              </a:buClr>
              <a:buSzPts val="3200"/>
              <a:buFont typeface="Noto Sans Symbols"/>
              <a:buChar char="▪"/>
            </a:pPr>
            <a:r>
              <a:rPr lang="fr-FR" sz="3200">
                <a:solidFill>
                  <a:schemeClr val="dk1"/>
                </a:solidFill>
                <a:latin typeface="Calibri"/>
                <a:ea typeface="Calibri"/>
                <a:cs typeface="Calibri"/>
                <a:sym typeface="Calibri"/>
              </a:rPr>
              <a:t>Une grande quantité de données et de codes publiés par la communauté.</a:t>
            </a:r>
            <a:endParaRPr/>
          </a:p>
          <a:p>
            <a:pPr indent="0" lvl="0" marL="0" marR="0" rtl="0" algn="l">
              <a:spcBef>
                <a:spcPts val="0"/>
              </a:spcBef>
              <a:spcAft>
                <a:spcPts val="0"/>
              </a:spcAft>
              <a:buClr>
                <a:schemeClr val="dk1"/>
              </a:buClr>
              <a:buSzPts val="4000"/>
              <a:buFont typeface="Noto Sans Symbols"/>
              <a:buNone/>
            </a:pPr>
            <a:r>
              <a:t/>
            </a:r>
            <a:endParaRPr sz="4000">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4000"/>
              <a:buFont typeface="Noto Sans Symbols"/>
              <a:buNone/>
            </a:pPr>
            <a:r>
              <a:t/>
            </a:r>
            <a:endParaRPr sz="40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sp>
        <p:nvSpPr>
          <p:cNvPr id="184" name="Google Shape;184;p7"/>
          <p:cNvSpPr/>
          <p:nvPr/>
        </p:nvSpPr>
        <p:spPr>
          <a:xfrm>
            <a:off x="6316121" y="1257582"/>
            <a:ext cx="5698462" cy="5471778"/>
          </a:xfrm>
          <a:prstGeom prst="roundRect">
            <a:avLst>
              <a:gd fmla="val 16667" name="adj"/>
            </a:avLst>
          </a:prstGeom>
          <a:solidFill>
            <a:srgbClr val="F2F2F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F0000"/>
              </a:buClr>
              <a:buSzPts val="3500"/>
              <a:buFont typeface="Calibri"/>
              <a:buNone/>
            </a:pPr>
            <a:r>
              <a:rPr lang="fr-FR" sz="3500" u="sng">
                <a:solidFill>
                  <a:srgbClr val="FF0000"/>
                </a:solidFill>
                <a:latin typeface="Calibri"/>
                <a:ea typeface="Calibri"/>
                <a:cs typeface="Calibri"/>
                <a:sym typeface="Calibri"/>
              </a:rPr>
              <a:t>JEU DE DONNEES CHOISI</a:t>
            </a:r>
            <a:endParaRPr/>
          </a:p>
          <a:p>
            <a:pPr indent="0" lvl="0" marL="0" marR="0" rtl="0" algn="l">
              <a:spcBef>
                <a:spcPts val="0"/>
              </a:spcBef>
              <a:spcAft>
                <a:spcPts val="0"/>
              </a:spcAft>
              <a:buClr>
                <a:schemeClr val="dk1"/>
              </a:buClr>
              <a:buSzPts val="3000"/>
              <a:buFont typeface="Calibri"/>
              <a:buNone/>
            </a:pPr>
            <a:r>
              <a:t/>
            </a:r>
            <a:endParaRPr sz="3000">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3000"/>
              <a:buFont typeface="Calibri"/>
              <a:buNone/>
            </a:pPr>
            <a:r>
              <a:t/>
            </a:r>
            <a:endParaRPr sz="3000">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4000"/>
              <a:buFont typeface="Calibri"/>
              <a:buNone/>
            </a:pPr>
            <a:r>
              <a:t/>
            </a:r>
            <a:endParaRPr sz="4000">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4000"/>
              <a:buFont typeface="Calibri"/>
              <a:buNone/>
            </a:pPr>
            <a:r>
              <a:t/>
            </a:r>
            <a:endParaRPr b="1" i="1" sz="4000">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4000"/>
              <a:buFont typeface="Calibri"/>
              <a:buNone/>
            </a:pPr>
            <a:r>
              <a:t/>
            </a:r>
            <a:endParaRPr sz="4000">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4000"/>
              <a:buFont typeface="Noto Sans Symbols"/>
              <a:buNone/>
            </a:pPr>
            <a:r>
              <a:t/>
            </a:r>
            <a:endParaRPr sz="4000">
              <a:solidFill>
                <a:schemeClr val="lt1"/>
              </a:solidFill>
              <a:latin typeface="Calibri"/>
              <a:ea typeface="Calibri"/>
              <a:cs typeface="Calibri"/>
              <a:sym typeface="Calibri"/>
            </a:endParaRPr>
          </a:p>
        </p:txBody>
      </p:sp>
      <p:pic>
        <p:nvPicPr>
          <p:cNvPr id="185" name="Google Shape;185;p7"/>
          <p:cNvPicPr preferRelativeResize="0"/>
          <p:nvPr/>
        </p:nvPicPr>
        <p:blipFill rotWithShape="1">
          <a:blip r:embed="rId3">
            <a:alphaModFix/>
          </a:blip>
          <a:srcRect b="0" l="0" r="0" t="0"/>
          <a:stretch/>
        </p:blipFill>
        <p:spPr>
          <a:xfrm>
            <a:off x="6972348" y="3268437"/>
            <a:ext cx="4386009" cy="2893016"/>
          </a:xfrm>
          <a:prstGeom prst="rect">
            <a:avLst/>
          </a:prstGeom>
          <a:noFill/>
          <a:ln>
            <a:noFill/>
          </a:ln>
        </p:spPr>
      </p:pic>
      <p:pic>
        <p:nvPicPr>
          <p:cNvPr descr="How to Win Kaggle Competitions – Zeeshan-ul-hassan Usmani" id="186" name="Google Shape;186;p7"/>
          <p:cNvPicPr preferRelativeResize="0"/>
          <p:nvPr/>
        </p:nvPicPr>
        <p:blipFill rotWithShape="1">
          <a:blip r:embed="rId4">
            <a:alphaModFix/>
          </a:blip>
          <a:srcRect b="0" l="0" r="0" t="0"/>
          <a:stretch/>
        </p:blipFill>
        <p:spPr>
          <a:xfrm>
            <a:off x="53637" y="58570"/>
            <a:ext cx="1462829" cy="663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193" name="Google Shape;193;p8"/>
          <p:cNvSpPr txBox="1"/>
          <p:nvPr>
            <p:ph idx="1" type="body"/>
          </p:nvPr>
        </p:nvSpPr>
        <p:spPr>
          <a:xfrm>
            <a:off x="0" y="1325897"/>
            <a:ext cx="5919537" cy="547177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t> </a:t>
            </a:r>
            <a:endParaRPr/>
          </a:p>
        </p:txBody>
      </p:sp>
      <p:sp>
        <p:nvSpPr>
          <p:cNvPr id="194" name="Google Shape;194;p8"/>
          <p:cNvSpPr txBox="1"/>
          <p:nvPr>
            <p:ph idx="12" type="sldNum"/>
          </p:nvPr>
        </p:nvSpPr>
        <p:spPr>
          <a:xfrm>
            <a:off x="9448800" y="646625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195" name="Google Shape;195;p8"/>
          <p:cNvSpPr/>
          <p:nvPr/>
        </p:nvSpPr>
        <p:spPr>
          <a:xfrm>
            <a:off x="4711910" y="60325"/>
            <a:ext cx="3357270" cy="838033"/>
          </a:xfrm>
          <a:prstGeom prst="flowChartTerminator">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3300">
                <a:solidFill>
                  <a:schemeClr val="dk1"/>
                </a:solidFill>
                <a:latin typeface="Calibri"/>
                <a:ea typeface="Calibri"/>
                <a:cs typeface="Calibri"/>
                <a:sym typeface="Calibri"/>
              </a:rPr>
              <a:t>GOOGLE COLAB</a:t>
            </a:r>
            <a:endParaRPr/>
          </a:p>
        </p:txBody>
      </p:sp>
      <p:sp>
        <p:nvSpPr>
          <p:cNvPr id="196" name="Google Shape;196;p8"/>
          <p:cNvSpPr/>
          <p:nvPr/>
        </p:nvSpPr>
        <p:spPr>
          <a:xfrm>
            <a:off x="53637" y="1028450"/>
            <a:ext cx="5698462" cy="5769224"/>
          </a:xfrm>
          <a:prstGeom prst="roundRect">
            <a:avLst>
              <a:gd fmla="val 16667" name="adj"/>
            </a:avLst>
          </a:prstGeom>
          <a:solidFill>
            <a:srgbClr val="F2F2F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000"/>
              <a:buFont typeface="Calibri"/>
              <a:buNone/>
            </a:pPr>
            <a:r>
              <a:t/>
            </a:r>
            <a:endParaRPr sz="4000">
              <a:solidFill>
                <a:srgbClr val="FF0000"/>
              </a:solidFill>
              <a:latin typeface="Calibri"/>
              <a:ea typeface="Calibri"/>
              <a:cs typeface="Calibri"/>
              <a:sym typeface="Calibri"/>
            </a:endParaRPr>
          </a:p>
          <a:p>
            <a:pPr indent="0" lvl="0" marL="0" marR="0" rtl="0" algn="ctr">
              <a:spcBef>
                <a:spcPts val="0"/>
              </a:spcBef>
              <a:spcAft>
                <a:spcPts val="0"/>
              </a:spcAft>
              <a:buClr>
                <a:schemeClr val="dk1"/>
              </a:buClr>
              <a:buSzPts val="4000"/>
              <a:buFont typeface="Calibri"/>
              <a:buNone/>
            </a:pPr>
            <a:r>
              <a:t/>
            </a:r>
            <a:endParaRPr sz="4000">
              <a:solidFill>
                <a:srgbClr val="FF0000"/>
              </a:solidFill>
              <a:latin typeface="Calibri"/>
              <a:ea typeface="Calibri"/>
              <a:cs typeface="Calibri"/>
              <a:sym typeface="Calibri"/>
            </a:endParaRPr>
          </a:p>
          <a:p>
            <a:pPr indent="0" lvl="0" marL="0" marR="0" rtl="0" algn="ctr">
              <a:spcBef>
                <a:spcPts val="0"/>
              </a:spcBef>
              <a:spcAft>
                <a:spcPts val="0"/>
              </a:spcAft>
              <a:buClr>
                <a:srgbClr val="FF0000"/>
              </a:buClr>
              <a:buSzPts val="4000"/>
              <a:buFont typeface="Calibri"/>
              <a:buNone/>
            </a:pPr>
            <a:r>
              <a:rPr lang="fr-FR" sz="4000" u="sng">
                <a:solidFill>
                  <a:srgbClr val="FF0000"/>
                </a:solidFill>
                <a:latin typeface="Calibri"/>
                <a:ea typeface="Calibri"/>
                <a:cs typeface="Calibri"/>
                <a:sym typeface="Calibri"/>
              </a:rPr>
              <a:t>DEFINITION</a:t>
            </a:r>
            <a:endParaRPr/>
          </a:p>
          <a:p>
            <a:pPr indent="0" lvl="0" marL="0" marR="0" rtl="0" algn="ctr">
              <a:spcBef>
                <a:spcPts val="0"/>
              </a:spcBef>
              <a:spcAft>
                <a:spcPts val="0"/>
              </a:spcAft>
              <a:buClr>
                <a:schemeClr val="dk1"/>
              </a:buClr>
              <a:buSzPts val="4000"/>
              <a:buFont typeface="Calibri"/>
              <a:buNone/>
            </a:pPr>
            <a:r>
              <a:t/>
            </a:r>
            <a:endParaRPr sz="4000">
              <a:solidFill>
                <a:schemeClr val="lt1"/>
              </a:solidFill>
              <a:latin typeface="Calibri"/>
              <a:ea typeface="Calibri"/>
              <a:cs typeface="Calibri"/>
              <a:sym typeface="Calibri"/>
            </a:endParaRPr>
          </a:p>
          <a:p>
            <a:pPr indent="-203200" lvl="0" marL="0" marR="0" rtl="0" algn="l">
              <a:spcBef>
                <a:spcPts val="0"/>
              </a:spcBef>
              <a:spcAft>
                <a:spcPts val="0"/>
              </a:spcAft>
              <a:buClr>
                <a:schemeClr val="dk1"/>
              </a:buClr>
              <a:buSzPts val="3200"/>
              <a:buFont typeface="Noto Sans Symbols"/>
              <a:buChar char="▪"/>
            </a:pPr>
            <a:r>
              <a:rPr lang="fr-FR" sz="3200">
                <a:solidFill>
                  <a:schemeClr val="dk1"/>
                </a:solidFill>
                <a:latin typeface="Calibri"/>
                <a:ea typeface="Calibri"/>
                <a:cs typeface="Calibri"/>
                <a:sym typeface="Calibri"/>
              </a:rPr>
              <a:t>Service cloud, offert par Google;</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203200" lvl="0" marL="0" marR="0" rtl="0" algn="l">
              <a:spcBef>
                <a:spcPts val="0"/>
              </a:spcBef>
              <a:spcAft>
                <a:spcPts val="0"/>
              </a:spcAft>
              <a:buClr>
                <a:schemeClr val="dk1"/>
              </a:buClr>
              <a:buSzPts val="3200"/>
              <a:buFont typeface="Noto Sans Symbols"/>
              <a:buChar char="▪"/>
            </a:pPr>
            <a:r>
              <a:rPr lang="fr-FR" sz="3200">
                <a:solidFill>
                  <a:schemeClr val="dk1"/>
                </a:solidFill>
                <a:latin typeface="Calibri"/>
                <a:ea typeface="Calibri"/>
                <a:cs typeface="Calibri"/>
                <a:sym typeface="Calibri"/>
              </a:rPr>
              <a:t>Plateforme permet d’entraîner des modèles de Machine Learning directement dans le cloud.</a:t>
            </a:r>
            <a:endParaRPr/>
          </a:p>
          <a:p>
            <a:pPr indent="0" lvl="0" marL="0" marR="0" rtl="0" algn="l">
              <a:spcBef>
                <a:spcPts val="0"/>
              </a:spcBef>
              <a:spcAft>
                <a:spcPts val="0"/>
              </a:spcAft>
              <a:buClr>
                <a:schemeClr val="dk1"/>
              </a:buClr>
              <a:buSzPts val="4000"/>
              <a:buFont typeface="Noto Sans Symbols"/>
              <a:buNone/>
            </a:pPr>
            <a:r>
              <a:t/>
            </a:r>
            <a:endParaRPr sz="4000">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4000"/>
              <a:buFont typeface="Noto Sans Symbols"/>
              <a:buNone/>
            </a:pPr>
            <a:r>
              <a:t/>
            </a:r>
            <a:endParaRPr sz="40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sp>
        <p:nvSpPr>
          <p:cNvPr id="197" name="Google Shape;197;p8"/>
          <p:cNvSpPr/>
          <p:nvPr/>
        </p:nvSpPr>
        <p:spPr>
          <a:xfrm>
            <a:off x="6316121" y="1028450"/>
            <a:ext cx="5698462" cy="5769224"/>
          </a:xfrm>
          <a:prstGeom prst="roundRect">
            <a:avLst>
              <a:gd fmla="val 16667" name="adj"/>
            </a:avLst>
          </a:prstGeom>
          <a:solidFill>
            <a:srgbClr val="F2F2F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500"/>
              <a:buFont typeface="Calibri"/>
              <a:buNone/>
            </a:pPr>
            <a:r>
              <a:t/>
            </a:r>
            <a:endParaRPr sz="3500" u="sng">
              <a:solidFill>
                <a:srgbClr val="FF0000"/>
              </a:solidFill>
              <a:latin typeface="Calibri"/>
              <a:ea typeface="Calibri"/>
              <a:cs typeface="Calibri"/>
              <a:sym typeface="Calibri"/>
            </a:endParaRPr>
          </a:p>
          <a:p>
            <a:pPr indent="0" lvl="0" marL="0" marR="0" rtl="0" algn="ctr">
              <a:spcBef>
                <a:spcPts val="0"/>
              </a:spcBef>
              <a:spcAft>
                <a:spcPts val="0"/>
              </a:spcAft>
              <a:buClr>
                <a:schemeClr val="dk1"/>
              </a:buClr>
              <a:buSzPts val="3500"/>
              <a:buFont typeface="Calibri"/>
              <a:buNone/>
            </a:pPr>
            <a:r>
              <a:t/>
            </a:r>
            <a:endParaRPr sz="3500" u="sng">
              <a:solidFill>
                <a:srgbClr val="FF0000"/>
              </a:solidFill>
              <a:latin typeface="Calibri"/>
              <a:ea typeface="Calibri"/>
              <a:cs typeface="Calibri"/>
              <a:sym typeface="Calibri"/>
            </a:endParaRPr>
          </a:p>
          <a:p>
            <a:pPr indent="0" lvl="0" marL="0" marR="0" rtl="0" algn="ctr">
              <a:spcBef>
                <a:spcPts val="0"/>
              </a:spcBef>
              <a:spcAft>
                <a:spcPts val="0"/>
              </a:spcAft>
              <a:buClr>
                <a:schemeClr val="dk1"/>
              </a:buClr>
              <a:buSzPts val="3500"/>
              <a:buFont typeface="Calibri"/>
              <a:buNone/>
            </a:pPr>
            <a:r>
              <a:t/>
            </a:r>
            <a:endParaRPr sz="3500" u="sng">
              <a:solidFill>
                <a:srgbClr val="FF0000"/>
              </a:solidFill>
              <a:latin typeface="Calibri"/>
              <a:ea typeface="Calibri"/>
              <a:cs typeface="Calibri"/>
              <a:sym typeface="Calibri"/>
            </a:endParaRPr>
          </a:p>
          <a:p>
            <a:pPr indent="0" lvl="0" marL="0" marR="0" rtl="0" algn="ctr">
              <a:spcBef>
                <a:spcPts val="0"/>
              </a:spcBef>
              <a:spcAft>
                <a:spcPts val="0"/>
              </a:spcAft>
              <a:buClr>
                <a:schemeClr val="dk1"/>
              </a:buClr>
              <a:buSzPts val="3500"/>
              <a:buFont typeface="Calibri"/>
              <a:buNone/>
            </a:pPr>
            <a:r>
              <a:t/>
            </a:r>
            <a:endParaRPr sz="3500" u="sng">
              <a:solidFill>
                <a:srgbClr val="FF0000"/>
              </a:solidFill>
              <a:latin typeface="Calibri"/>
              <a:ea typeface="Calibri"/>
              <a:cs typeface="Calibri"/>
              <a:sym typeface="Calibri"/>
            </a:endParaRPr>
          </a:p>
          <a:p>
            <a:pPr indent="0" lvl="0" marL="0" marR="0" rtl="0" algn="ctr">
              <a:spcBef>
                <a:spcPts val="0"/>
              </a:spcBef>
              <a:spcAft>
                <a:spcPts val="0"/>
              </a:spcAft>
              <a:buClr>
                <a:schemeClr val="dk1"/>
              </a:buClr>
              <a:buSzPts val="3500"/>
              <a:buFont typeface="Calibri"/>
              <a:buNone/>
            </a:pPr>
            <a:r>
              <a:t/>
            </a:r>
            <a:endParaRPr sz="3500" u="sng">
              <a:solidFill>
                <a:srgbClr val="FF0000"/>
              </a:solidFill>
              <a:latin typeface="Calibri"/>
              <a:ea typeface="Calibri"/>
              <a:cs typeface="Calibri"/>
              <a:sym typeface="Calibri"/>
            </a:endParaRPr>
          </a:p>
          <a:p>
            <a:pPr indent="0" lvl="0" marL="0" marR="0" rtl="0" algn="ctr">
              <a:spcBef>
                <a:spcPts val="0"/>
              </a:spcBef>
              <a:spcAft>
                <a:spcPts val="0"/>
              </a:spcAft>
              <a:buClr>
                <a:srgbClr val="FF0000"/>
              </a:buClr>
              <a:buSzPts val="3500"/>
              <a:buFont typeface="Calibri"/>
              <a:buNone/>
            </a:pPr>
            <a:r>
              <a:rPr lang="fr-FR" sz="3500" u="sng">
                <a:solidFill>
                  <a:srgbClr val="FF0000"/>
                </a:solidFill>
                <a:latin typeface="Calibri"/>
                <a:ea typeface="Calibri"/>
                <a:cs typeface="Calibri"/>
                <a:sym typeface="Calibri"/>
              </a:rPr>
              <a:t>TRAITEMENTS EFFECTUÉS</a:t>
            </a:r>
            <a:endParaRPr sz="3000" u="sng">
              <a:solidFill>
                <a:srgbClr val="FF0000"/>
              </a:solidFill>
              <a:latin typeface="Calibri"/>
              <a:ea typeface="Calibri"/>
              <a:cs typeface="Calibri"/>
              <a:sym typeface="Calibri"/>
            </a:endParaRPr>
          </a:p>
          <a:p>
            <a:pPr indent="0" lvl="0" marL="0" marR="0" rtl="0" algn="ctr">
              <a:spcBef>
                <a:spcPts val="0"/>
              </a:spcBef>
              <a:spcAft>
                <a:spcPts val="0"/>
              </a:spcAft>
              <a:buClr>
                <a:schemeClr val="dk1"/>
              </a:buClr>
              <a:buSzPts val="3000"/>
              <a:buFont typeface="Calibri"/>
              <a:buNone/>
            </a:pPr>
            <a:r>
              <a:t/>
            </a:r>
            <a:endParaRPr sz="3000">
              <a:solidFill>
                <a:schemeClr val="lt1"/>
              </a:solidFill>
              <a:latin typeface="Calibri"/>
              <a:ea typeface="Calibri"/>
              <a:cs typeface="Calibri"/>
              <a:sym typeface="Calibri"/>
            </a:endParaRPr>
          </a:p>
          <a:p>
            <a:pPr indent="-457200" lvl="0" marL="457200" marR="0" rtl="0" algn="l">
              <a:spcBef>
                <a:spcPts val="0"/>
              </a:spcBef>
              <a:spcAft>
                <a:spcPts val="0"/>
              </a:spcAft>
              <a:buClr>
                <a:schemeClr val="dk1"/>
              </a:buClr>
              <a:buSzPts val="2500"/>
              <a:buFont typeface="Noto Sans Symbols"/>
              <a:buChar char="▪"/>
            </a:pPr>
            <a:r>
              <a:rPr lang="fr-FR" sz="2500">
                <a:solidFill>
                  <a:schemeClr val="dk1"/>
                </a:solidFill>
                <a:latin typeface="Calibri"/>
                <a:ea typeface="Calibri"/>
                <a:cs typeface="Calibri"/>
                <a:sym typeface="Calibri"/>
              </a:rPr>
              <a:t> La détection des valeurs manquantes, sa répartition en fonction de chaque pays, sa répartition en fonction de chaque année;</a:t>
            </a:r>
            <a:endParaRPr/>
          </a:p>
          <a:p>
            <a:pPr indent="-457200" lvl="0" marL="457200" marR="0" rtl="0" algn="l">
              <a:spcBef>
                <a:spcPts val="0"/>
              </a:spcBef>
              <a:spcAft>
                <a:spcPts val="0"/>
              </a:spcAft>
              <a:buClr>
                <a:schemeClr val="dk1"/>
              </a:buClr>
              <a:buSzPts val="2500"/>
              <a:buFont typeface="Noto Sans Symbols"/>
              <a:buChar char="▪"/>
            </a:pPr>
            <a:r>
              <a:rPr lang="fr-FR" sz="2500">
                <a:solidFill>
                  <a:schemeClr val="dk1"/>
                </a:solidFill>
                <a:latin typeface="Calibri"/>
                <a:ea typeface="Calibri"/>
                <a:cs typeface="Calibri"/>
                <a:sym typeface="Calibri"/>
              </a:rPr>
              <a:t>Le remplacement de ces valeurs manquantes dans ces colonnes par la moyenne de chacune de ces colonnes;</a:t>
            </a:r>
            <a:endParaRPr/>
          </a:p>
          <a:p>
            <a:pPr indent="-457200" lvl="0" marL="457200" marR="0" rtl="0" algn="l">
              <a:spcBef>
                <a:spcPts val="0"/>
              </a:spcBef>
              <a:spcAft>
                <a:spcPts val="0"/>
              </a:spcAft>
              <a:buClr>
                <a:schemeClr val="dk1"/>
              </a:buClr>
              <a:buSzPts val="2500"/>
              <a:buFont typeface="Noto Sans Symbols"/>
              <a:buChar char="▪"/>
            </a:pPr>
            <a:r>
              <a:rPr lang="fr-FR" sz="2500">
                <a:solidFill>
                  <a:schemeClr val="dk1"/>
                </a:solidFill>
                <a:latin typeface="Calibri"/>
                <a:ea typeface="Calibri"/>
                <a:cs typeface="Calibri"/>
                <a:sym typeface="Calibri"/>
              </a:rPr>
              <a:t>La création deux nouvelles colonnes qui ont été ajoutées à notre jeu de données de base.</a:t>
            </a:r>
            <a:endParaRPr/>
          </a:p>
          <a:p>
            <a:pPr indent="0" lvl="0" marL="0" marR="0" rtl="0" algn="l">
              <a:spcBef>
                <a:spcPts val="0"/>
              </a:spcBef>
              <a:spcAft>
                <a:spcPts val="0"/>
              </a:spcAft>
              <a:buClr>
                <a:schemeClr val="dk1"/>
              </a:buClr>
              <a:buSzPts val="4000"/>
              <a:buFont typeface="Calibri"/>
              <a:buNone/>
            </a:pPr>
            <a:r>
              <a:t/>
            </a:r>
            <a:endParaRPr sz="4000">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4000"/>
              <a:buFont typeface="Calibri"/>
              <a:buNone/>
            </a:pPr>
            <a:r>
              <a:t/>
            </a:r>
            <a:endParaRPr b="1" i="1" sz="4000">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4000"/>
              <a:buFont typeface="Calibri"/>
              <a:buNone/>
            </a:pPr>
            <a:r>
              <a:t/>
            </a:r>
            <a:endParaRPr sz="4000">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4000"/>
              <a:buFont typeface="Noto Sans Symbols"/>
              <a:buNone/>
            </a:pPr>
            <a:r>
              <a:t/>
            </a:r>
            <a:endParaRPr sz="4000">
              <a:solidFill>
                <a:schemeClr val="lt1"/>
              </a:solidFill>
              <a:latin typeface="Calibri"/>
              <a:ea typeface="Calibri"/>
              <a:cs typeface="Calibri"/>
              <a:sym typeface="Calibri"/>
            </a:endParaRPr>
          </a:p>
        </p:txBody>
      </p:sp>
      <p:pic>
        <p:nvPicPr>
          <p:cNvPr descr="The 2-Step Guide to Upload Images in Google Colab! | by Agasti Kishor  Dukare | Towards Data Science" id="198" name="Google Shape;198;p8"/>
          <p:cNvPicPr preferRelativeResize="0"/>
          <p:nvPr/>
        </p:nvPicPr>
        <p:blipFill rotWithShape="1">
          <a:blip r:embed="rId3">
            <a:alphaModFix/>
          </a:blip>
          <a:srcRect b="0" l="0" r="0" t="0"/>
          <a:stretch/>
        </p:blipFill>
        <p:spPr>
          <a:xfrm>
            <a:off x="53637" y="13195"/>
            <a:ext cx="1256893" cy="703860"/>
          </a:xfrm>
          <a:prstGeom prst="rect">
            <a:avLst/>
          </a:prstGeom>
          <a:noFill/>
          <a:ln>
            <a:noFill/>
          </a:ln>
        </p:spPr>
      </p:pic>
      <p:pic>
        <p:nvPicPr>
          <p:cNvPr descr="How to connect Google Colab to your local computer with Jupyter Notebook -  Ruslan Magana Vsevolodovna" id="199" name="Google Shape;199;p8"/>
          <p:cNvPicPr preferRelativeResize="0"/>
          <p:nvPr/>
        </p:nvPicPr>
        <p:blipFill rotWithShape="1">
          <a:blip r:embed="rId4">
            <a:alphaModFix/>
          </a:blip>
          <a:srcRect b="0" l="0" r="0" t="0"/>
          <a:stretch/>
        </p:blipFill>
        <p:spPr>
          <a:xfrm>
            <a:off x="10377235" y="26622"/>
            <a:ext cx="1814765" cy="77549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9"/>
          <p:cNvSpPr txBox="1"/>
          <p:nvPr>
            <p:ph type="title"/>
          </p:nvPr>
        </p:nvSpPr>
        <p:spPr>
          <a:xfrm>
            <a:off x="950495" y="235474"/>
            <a:ext cx="10515600" cy="8874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a:t> </a:t>
            </a:r>
            <a:endParaRPr/>
          </a:p>
        </p:txBody>
      </p:sp>
      <p:sp>
        <p:nvSpPr>
          <p:cNvPr id="206" name="Google Shape;206;p9"/>
          <p:cNvSpPr txBox="1"/>
          <p:nvPr>
            <p:ph idx="1" type="body"/>
          </p:nvPr>
        </p:nvSpPr>
        <p:spPr>
          <a:xfrm>
            <a:off x="-1713" y="1672358"/>
            <a:ext cx="7493376" cy="516801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2300"/>
              <a:buNone/>
            </a:pPr>
            <a:r>
              <a:t/>
            </a:r>
            <a:endParaRPr sz="2300"/>
          </a:p>
          <a:p>
            <a:pPr indent="0" lvl="0" marL="0" rtl="0" algn="just">
              <a:lnSpc>
                <a:spcPct val="100000"/>
              </a:lnSpc>
              <a:spcBef>
                <a:spcPts val="1000"/>
              </a:spcBef>
              <a:spcAft>
                <a:spcPts val="0"/>
              </a:spcAft>
              <a:buClr>
                <a:schemeClr val="dk1"/>
              </a:buClr>
              <a:buSzPts val="2300"/>
              <a:buNone/>
            </a:pPr>
            <a:r>
              <a:t/>
            </a:r>
            <a:endParaRPr sz="2300"/>
          </a:p>
        </p:txBody>
      </p:sp>
      <p:sp>
        <p:nvSpPr>
          <p:cNvPr id="207" name="Google Shape;207;p9"/>
          <p:cNvSpPr txBox="1"/>
          <p:nvPr>
            <p:ph idx="12" type="sldNum"/>
          </p:nvPr>
        </p:nvSpPr>
        <p:spPr>
          <a:xfrm>
            <a:off x="8469923" y="62574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208" name="Google Shape;208;p9"/>
          <p:cNvSpPr/>
          <p:nvPr/>
        </p:nvSpPr>
        <p:spPr>
          <a:xfrm>
            <a:off x="2815002" y="92400"/>
            <a:ext cx="6845775" cy="1030548"/>
          </a:xfrm>
          <a:prstGeom prst="roundRect">
            <a:avLst>
              <a:gd fmla="val 16667" name="adj"/>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a:effectLst>
            <a:reflection blurRad="0" dir="0" dist="0" endA="300" endPos="35000" kx="0" rotWithShape="0" algn="bl" stA="52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rPr i="0" lang="fr-FR" sz="3000" u="none" strike="noStrike">
                <a:solidFill>
                  <a:srgbClr val="000000"/>
                </a:solidFill>
                <a:latin typeface="Times New Roman"/>
                <a:ea typeface="Times New Roman"/>
                <a:cs typeface="Times New Roman"/>
                <a:sym typeface="Times New Roman"/>
              </a:rPr>
              <a:t>OUTILS/PLATEFORMES POUR LA VISUALISATION DES DONNÉES</a:t>
            </a:r>
            <a:endParaRPr sz="3000">
              <a:solidFill>
                <a:schemeClr val="dk1"/>
              </a:solidFill>
              <a:latin typeface="Calibri"/>
              <a:ea typeface="Calibri"/>
              <a:cs typeface="Calibri"/>
              <a:sym typeface="Calibri"/>
            </a:endParaRPr>
          </a:p>
        </p:txBody>
      </p:sp>
      <p:pic>
        <p:nvPicPr>
          <p:cNvPr descr="Coussin décoratif Red ballon pour la fête, anniversaire - FR.PIXERS.BE" id="209" name="Google Shape;209;p9"/>
          <p:cNvPicPr preferRelativeResize="0"/>
          <p:nvPr/>
        </p:nvPicPr>
        <p:blipFill rotWithShape="1">
          <a:blip r:embed="rId3">
            <a:alphaModFix/>
          </a:blip>
          <a:srcRect b="0" l="0" r="0" t="0"/>
          <a:stretch/>
        </p:blipFill>
        <p:spPr>
          <a:xfrm>
            <a:off x="9715631" y="67229"/>
            <a:ext cx="933450" cy="1223963"/>
          </a:xfrm>
          <a:prstGeom prst="rect">
            <a:avLst/>
          </a:prstGeom>
          <a:noFill/>
          <a:ln>
            <a:noFill/>
          </a:ln>
        </p:spPr>
      </p:pic>
      <p:pic>
        <p:nvPicPr>
          <p:cNvPr descr="Coussin décoratif Red ballon pour la fête, anniversaire - FR.PIXERS.BE" id="210" name="Google Shape;210;p9"/>
          <p:cNvPicPr preferRelativeResize="0"/>
          <p:nvPr/>
        </p:nvPicPr>
        <p:blipFill rotWithShape="1">
          <a:blip r:embed="rId3">
            <a:alphaModFix/>
          </a:blip>
          <a:srcRect b="0" l="0" r="0" t="0"/>
          <a:stretch/>
        </p:blipFill>
        <p:spPr>
          <a:xfrm>
            <a:off x="1826698" y="17632"/>
            <a:ext cx="933450" cy="1223963"/>
          </a:xfrm>
          <a:prstGeom prst="rect">
            <a:avLst/>
          </a:prstGeom>
          <a:noFill/>
          <a:ln>
            <a:noFill/>
          </a:ln>
        </p:spPr>
      </p:pic>
      <p:sp>
        <p:nvSpPr>
          <p:cNvPr id="211" name="Google Shape;211;p9"/>
          <p:cNvSpPr/>
          <p:nvPr/>
        </p:nvSpPr>
        <p:spPr>
          <a:xfrm>
            <a:off x="4371975" y="2767013"/>
            <a:ext cx="3448050" cy="13239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2" name="Google Shape;212;p9"/>
          <p:cNvPicPr preferRelativeResize="0"/>
          <p:nvPr/>
        </p:nvPicPr>
        <p:blipFill rotWithShape="1">
          <a:blip r:embed="rId4">
            <a:alphaModFix/>
          </a:blip>
          <a:srcRect b="0" l="0" r="0" t="0"/>
          <a:stretch/>
        </p:blipFill>
        <p:spPr>
          <a:xfrm>
            <a:off x="221438" y="2035353"/>
            <a:ext cx="4111269" cy="4111269"/>
          </a:xfrm>
          <a:prstGeom prst="rect">
            <a:avLst/>
          </a:prstGeom>
          <a:noFill/>
          <a:ln>
            <a:noFill/>
          </a:ln>
        </p:spPr>
      </p:pic>
      <p:pic>
        <p:nvPicPr>
          <p:cNvPr id="213" name="Google Shape;213;p9"/>
          <p:cNvPicPr preferRelativeResize="0"/>
          <p:nvPr/>
        </p:nvPicPr>
        <p:blipFill rotWithShape="1">
          <a:blip r:embed="rId5">
            <a:alphaModFix/>
          </a:blip>
          <a:srcRect b="0" l="0" r="0" t="0"/>
          <a:stretch/>
        </p:blipFill>
        <p:spPr>
          <a:xfrm>
            <a:off x="5310967" y="3393248"/>
            <a:ext cx="6881033" cy="1669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2022-04-13T13:49:17Z</dcterms:created>
  <dc:creator>Moussa SANOGO</dc:creator>
</cp:coreProperties>
</file>